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13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40"/>
  </p:notesMasterIdLst>
  <p:sldIdLst>
    <p:sldId id="256" r:id="rId2"/>
    <p:sldId id="257" r:id="rId3"/>
    <p:sldId id="318"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320" r:id="rId19"/>
    <p:sldId id="273" r:id="rId20"/>
    <p:sldId id="274" r:id="rId21"/>
    <p:sldId id="275" r:id="rId22"/>
    <p:sldId id="276" r:id="rId23"/>
    <p:sldId id="281" r:id="rId24"/>
    <p:sldId id="282" r:id="rId25"/>
    <p:sldId id="283" r:id="rId26"/>
    <p:sldId id="277" r:id="rId27"/>
    <p:sldId id="278" r:id="rId28"/>
    <p:sldId id="279" r:id="rId29"/>
    <p:sldId id="280"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321" r:id="rId43"/>
    <p:sldId id="297" r:id="rId44"/>
    <p:sldId id="322" r:id="rId45"/>
    <p:sldId id="311" r:id="rId46"/>
    <p:sldId id="312" r:id="rId47"/>
    <p:sldId id="323" r:id="rId48"/>
    <p:sldId id="313" r:id="rId49"/>
    <p:sldId id="314" r:id="rId50"/>
    <p:sldId id="315" r:id="rId51"/>
    <p:sldId id="316" r:id="rId52"/>
    <p:sldId id="317" r:id="rId53"/>
    <p:sldId id="308" r:id="rId54"/>
    <p:sldId id="309" r:id="rId55"/>
    <p:sldId id="310" r:id="rId56"/>
    <p:sldId id="298" r:id="rId57"/>
    <p:sldId id="299" r:id="rId58"/>
    <p:sldId id="300" r:id="rId59"/>
    <p:sldId id="301" r:id="rId60"/>
    <p:sldId id="302" r:id="rId61"/>
    <p:sldId id="303" r:id="rId62"/>
    <p:sldId id="304" r:id="rId63"/>
    <p:sldId id="305" r:id="rId64"/>
    <p:sldId id="306" r:id="rId65"/>
    <p:sldId id="307"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391" r:id="rId134"/>
    <p:sldId id="392" r:id="rId135"/>
    <p:sldId id="393" r:id="rId136"/>
    <p:sldId id="394" r:id="rId137"/>
    <p:sldId id="395" r:id="rId138"/>
    <p:sldId id="396" r:id="rId1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A686A0-1DCD-4260-8620-30518158A005}" type="datetimeFigureOut">
              <a:rPr lang="en-US" smtClean="0"/>
              <a:pPr/>
              <a:t>4/18/2017</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7C9FC8-2EC3-4289-AB1D-CEB0DF26EBF0}"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p:spPr>
        <p:txBody>
          <a:bodyPr/>
          <a:lstStyle/>
          <a:p>
            <a:endParaRPr lang="en-US" smtClean="0"/>
          </a:p>
        </p:txBody>
      </p:sp>
      <p:sp>
        <p:nvSpPr>
          <p:cNvPr id="32772" name="Footer Placeholder 3"/>
          <p:cNvSpPr>
            <a:spLocks noGrp="1"/>
          </p:cNvSpPr>
          <p:nvPr>
            <p:ph type="ftr" sz="quarter" idx="4"/>
          </p:nvPr>
        </p:nvSpPr>
        <p:spPr>
          <a:noFill/>
        </p:spPr>
        <p:txBody>
          <a:bodyPr/>
          <a:lstStyle/>
          <a:p>
            <a:r>
              <a:rPr lang="en-US" smtClean="0"/>
              <a:t>ORCHID Research Group</a:t>
            </a:r>
          </a:p>
          <a:p>
            <a:r>
              <a:rPr lang="en-US" smtClean="0"/>
              <a:t>Department of Computer Science, University of Illinois at Urbana-Champaign</a:t>
            </a:r>
          </a:p>
        </p:txBody>
      </p:sp>
      <p:sp>
        <p:nvSpPr>
          <p:cNvPr id="32773" name="Slide Number Placeholder 4"/>
          <p:cNvSpPr>
            <a:spLocks noGrp="1"/>
          </p:cNvSpPr>
          <p:nvPr>
            <p:ph type="sldNum" sz="quarter" idx="5"/>
          </p:nvPr>
        </p:nvSpPr>
        <p:spPr>
          <a:noFill/>
        </p:spPr>
        <p:txBody>
          <a:bodyPr/>
          <a:lstStyle/>
          <a:p>
            <a:fld id="{E18782DF-25D0-4B55-9BD2-9BD738DFAC3D}" type="slidenum">
              <a:rPr lang="en-US" smtClean="0"/>
              <a:pPr/>
              <a:t>132</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p:spPr>
        <p:txBody>
          <a:bodyPr/>
          <a:lstStyle/>
          <a:p>
            <a:endParaRPr lang="en-US" smtClean="0"/>
          </a:p>
        </p:txBody>
      </p:sp>
      <p:sp>
        <p:nvSpPr>
          <p:cNvPr id="34820" name="Footer Placeholder 3"/>
          <p:cNvSpPr>
            <a:spLocks noGrp="1"/>
          </p:cNvSpPr>
          <p:nvPr>
            <p:ph type="ftr" sz="quarter" idx="4"/>
          </p:nvPr>
        </p:nvSpPr>
        <p:spPr>
          <a:noFill/>
        </p:spPr>
        <p:txBody>
          <a:bodyPr/>
          <a:lstStyle/>
          <a:p>
            <a:r>
              <a:rPr lang="en-US" smtClean="0"/>
              <a:t>ORCHID Research Group</a:t>
            </a:r>
          </a:p>
          <a:p>
            <a:r>
              <a:rPr lang="en-US" smtClean="0"/>
              <a:t>Department of Computer Science, University of Illinois at Urbana-Champaign</a:t>
            </a:r>
          </a:p>
        </p:txBody>
      </p:sp>
      <p:sp>
        <p:nvSpPr>
          <p:cNvPr id="34821" name="Slide Number Placeholder 4"/>
          <p:cNvSpPr>
            <a:spLocks noGrp="1"/>
          </p:cNvSpPr>
          <p:nvPr>
            <p:ph type="sldNum" sz="quarter" idx="5"/>
          </p:nvPr>
        </p:nvSpPr>
        <p:spPr>
          <a:noFill/>
        </p:spPr>
        <p:txBody>
          <a:bodyPr/>
          <a:lstStyle/>
          <a:p>
            <a:fld id="{EB45F7C3-FA1B-4391-9569-E2DD31A09416}" type="slidenum">
              <a:rPr lang="en-US" smtClean="0"/>
              <a:pPr/>
              <a:t>133</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D8BD707-D9CF-40AE-B4C6-C98DA3205C09}" type="datetimeFigureOut">
              <a:rPr lang="en-US" smtClean="0"/>
              <a:pPr/>
              <a:t>4/18/2017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D8BD707-D9CF-40AE-B4C6-C98DA3205C09}" type="datetimeFigureOut">
              <a:rPr lang="en-US" smtClean="0"/>
              <a:pPr/>
              <a:t>4/18/2017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D8BD707-D9CF-40AE-B4C6-C98DA3205C09}" type="datetimeFigureOut">
              <a:rPr lang="en-US" smtClean="0"/>
              <a:pPr/>
              <a:t>4/18/2017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dirty="0" smtClean="0"/>
              <a:t>Data Compression </a:t>
            </a:r>
            <a:endParaRPr lang="en-IN" sz="6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610600" cy="6400800"/>
          </a:xfrm>
        </p:spPr>
        <p:txBody>
          <a:bodyPr>
            <a:normAutofit fontScale="70000" lnSpcReduction="20000"/>
          </a:bodyPr>
          <a:lstStyle/>
          <a:p>
            <a:r>
              <a:rPr lang="en-IN" sz="3400" dirty="0" smtClean="0">
                <a:solidFill>
                  <a:schemeClr val="accent2">
                    <a:lumMod val="75000"/>
                  </a:schemeClr>
                </a:solidFill>
              </a:rPr>
              <a:t>The following requirements apply to compression techniques used for either </a:t>
            </a:r>
            <a:r>
              <a:rPr lang="fr-FR" sz="3400" dirty="0" smtClean="0">
                <a:solidFill>
                  <a:schemeClr val="accent2">
                    <a:lumMod val="75000"/>
                  </a:schemeClr>
                </a:solidFill>
              </a:rPr>
              <a:t>dialogue or retrie val mode applications:</a:t>
            </a:r>
          </a:p>
          <a:p>
            <a:endParaRPr lang="en-IN" b="1" dirty="0" smtClean="0"/>
          </a:p>
          <a:p>
            <a:r>
              <a:rPr lang="en-IN" sz="3100" dirty="0" smtClean="0"/>
              <a:t>To support display of the same data in different systems, it is necessary to define a format that is independent of frame size and video frame rate.</a:t>
            </a:r>
          </a:p>
          <a:p>
            <a:pPr>
              <a:buNone/>
            </a:pPr>
            <a:endParaRPr lang="en-IN" sz="3100" b="1" dirty="0" smtClean="0"/>
          </a:p>
          <a:p>
            <a:r>
              <a:rPr lang="en-IN" sz="3100" dirty="0" smtClean="0"/>
              <a:t>Audio and video compression should support different data rates (at different quality) so that the data rate can be adjusted to specific system conditions.</a:t>
            </a:r>
          </a:p>
          <a:p>
            <a:pPr>
              <a:buNone/>
            </a:pPr>
            <a:endParaRPr lang="en-IN" sz="3100" b="1" dirty="0" smtClean="0"/>
          </a:p>
          <a:p>
            <a:r>
              <a:rPr lang="en-IN" sz="3100" dirty="0" smtClean="0"/>
              <a:t>It should be possible to precisely synchronize audio and video. a system program should synchronize with other media.</a:t>
            </a:r>
          </a:p>
          <a:p>
            <a:endParaRPr lang="en-IN" sz="3100" b="1" dirty="0" smtClean="0"/>
          </a:p>
          <a:p>
            <a:r>
              <a:rPr lang="en-IN" sz="3100" dirty="0" smtClean="0"/>
              <a:t>It should be possible to implement an economical solution today either in software or using at most a few VLSI chips.</a:t>
            </a:r>
          </a:p>
          <a:p>
            <a:pPr>
              <a:buNone/>
            </a:pPr>
            <a:endParaRPr lang="en-IN" sz="3100" b="1" dirty="0" smtClean="0"/>
          </a:p>
          <a:p>
            <a:r>
              <a:rPr lang="en-IN" sz="3100" dirty="0" smtClean="0"/>
              <a:t>The technique should enable cooperation among different systems. It should be possible for data generated on a local multimedia system to be reproduced on other systems. </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0"/>
            <a:ext cx="8610600" cy="6858000"/>
          </a:xfrm>
        </p:spPr>
        <p:txBody>
          <a:bodyPr>
            <a:normAutofit/>
          </a:bodyPr>
          <a:lstStyle/>
          <a:p>
            <a:r>
              <a:rPr lang="en-IN" b="1" dirty="0" smtClean="0">
                <a:solidFill>
                  <a:srgbClr val="C00000"/>
                </a:solidFill>
              </a:rPr>
              <a:t>Data Stream</a:t>
            </a:r>
          </a:p>
          <a:p>
            <a:r>
              <a:rPr lang="en-IN" sz="2400" dirty="0" smtClean="0"/>
              <a:t>Like JPEG, MPEG specifies a precise syntax for the compressed audio and video data streams.</a:t>
            </a:r>
          </a:p>
          <a:p>
            <a:r>
              <a:rPr lang="en-IN" sz="2400" b="1" dirty="0" smtClean="0">
                <a:solidFill>
                  <a:srgbClr val="7030A0"/>
                </a:solidFill>
              </a:rPr>
              <a:t>Audio Stream</a:t>
            </a:r>
          </a:p>
          <a:p>
            <a:r>
              <a:rPr lang="en-IN" sz="2400" dirty="0" smtClean="0"/>
              <a:t>An audio stream is comprised of frames</a:t>
            </a:r>
            <a:r>
              <a:rPr lang="en-IN" sz="2400" i="1" dirty="0" smtClean="0"/>
              <a:t>, which are made up of </a:t>
            </a:r>
            <a:r>
              <a:rPr lang="en-IN" sz="2400" b="1" i="1" dirty="0" smtClean="0"/>
              <a:t>audio access units</a:t>
            </a:r>
            <a:r>
              <a:rPr lang="en-IN" sz="2400" i="1" dirty="0" smtClean="0"/>
              <a:t>, </a:t>
            </a:r>
            <a:r>
              <a:rPr lang="en-IN" sz="2400" dirty="0" smtClean="0"/>
              <a:t>which in turn are divided into slots</a:t>
            </a:r>
            <a:r>
              <a:rPr lang="en-IN" sz="2400" i="1" dirty="0" smtClean="0"/>
              <a:t>.</a:t>
            </a:r>
          </a:p>
          <a:p>
            <a:r>
              <a:rPr lang="en-IN" sz="2400" dirty="0" smtClean="0"/>
              <a:t>At the lowest coding complexity (layer 1), a slot consists of 4 bytes; otherwise it is one byte.</a:t>
            </a:r>
          </a:p>
          <a:p>
            <a:r>
              <a:rPr lang="en-IN" sz="2400" dirty="0" smtClean="0"/>
              <a:t>Frames consist of a fixed number of samples.</a:t>
            </a:r>
          </a:p>
          <a:p>
            <a:r>
              <a:rPr lang="en-IN" sz="2400" dirty="0" smtClean="0"/>
              <a:t>An audio access unit is the smallest compressed audio sequence that can be completely decoded independently of all other data.</a:t>
            </a:r>
          </a:p>
          <a:p>
            <a:r>
              <a:rPr lang="en-IN" sz="2400" dirty="0" smtClean="0"/>
              <a:t>At 48kHz, the audio access units contained in a frame have a play time of 8 ms; at 44.1kHz, the play time is 8.7ms; and at 32kHz, the play time is 12ms.</a:t>
            </a:r>
          </a:p>
          <a:p>
            <a:r>
              <a:rPr lang="en-IN" sz="2400" dirty="0" smtClean="0"/>
              <a:t>In the case of stereo, data from both channels are included in one frame.</a:t>
            </a:r>
            <a:endParaRPr lang="en-IN" sz="24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686800" cy="6400800"/>
          </a:xfrm>
        </p:spPr>
        <p:txBody>
          <a:bodyPr/>
          <a:lstStyle/>
          <a:p>
            <a:r>
              <a:rPr lang="en-IN" b="1" dirty="0" smtClean="0">
                <a:solidFill>
                  <a:srgbClr val="7030A0"/>
                </a:solidFill>
              </a:rPr>
              <a:t>Video Stream</a:t>
            </a:r>
          </a:p>
          <a:p>
            <a:r>
              <a:rPr lang="en-IN" sz="2400" dirty="0" smtClean="0"/>
              <a:t>A video stream is comprised of 6 layers:</a:t>
            </a:r>
          </a:p>
          <a:p>
            <a:pPr>
              <a:buNone/>
            </a:pPr>
            <a:r>
              <a:rPr lang="en-IN" sz="2400" dirty="0" smtClean="0">
                <a:solidFill>
                  <a:srgbClr val="FF0000"/>
                </a:solidFill>
              </a:rPr>
              <a:t>1</a:t>
            </a:r>
            <a:r>
              <a:rPr lang="en-IN" sz="2400" dirty="0" smtClean="0"/>
              <a:t>.  At the highest level, the </a:t>
            </a:r>
            <a:r>
              <a:rPr lang="en-IN" sz="2400" b="1" dirty="0" smtClean="0">
                <a:solidFill>
                  <a:srgbClr val="FF0000"/>
                </a:solidFill>
              </a:rPr>
              <a:t>sequence layer</a:t>
            </a:r>
            <a:r>
              <a:rPr lang="en-IN" sz="2400" dirty="0" smtClean="0"/>
              <a:t>, data buffering is handled.</a:t>
            </a:r>
          </a:p>
          <a:p>
            <a:r>
              <a:rPr lang="en-IN" sz="2400" dirty="0" smtClean="0"/>
              <a:t>The beginning of the sequence layer thus includes two entries: the constant bit rate of the sequence and the minimum storage capacity required during decoding.</a:t>
            </a:r>
          </a:p>
          <a:p>
            <a:r>
              <a:rPr lang="en-IN" sz="2400" dirty="0" smtClean="0"/>
              <a:t>A video buffer verifier is added after the quantizer that uses the bit rate resulting from decoding in order to monitor the decoding delay.</a:t>
            </a:r>
          </a:p>
          <a:p>
            <a:r>
              <a:rPr lang="en-IN" sz="2400" dirty="0" smtClean="0"/>
              <a:t>The video buffer verifier influences the quantizer and forms a type of control loop.</a:t>
            </a:r>
          </a:p>
          <a:p>
            <a:r>
              <a:rPr lang="en-IN" sz="2400" dirty="0" smtClean="0"/>
              <a:t>Successive sequences can have varying bit rates.</a:t>
            </a:r>
          </a:p>
          <a:p>
            <a:pPr>
              <a:buNone/>
            </a:pPr>
            <a:r>
              <a:rPr lang="en-IN" sz="2400" dirty="0" smtClean="0">
                <a:solidFill>
                  <a:srgbClr val="FF0000"/>
                </a:solidFill>
              </a:rPr>
              <a:t>2</a:t>
            </a:r>
            <a:r>
              <a:rPr lang="en-IN" sz="2400" dirty="0" smtClean="0"/>
              <a:t>.  </a:t>
            </a:r>
            <a:r>
              <a:rPr lang="en-IN" sz="2400" dirty="0" smtClean="0">
                <a:solidFill>
                  <a:srgbClr val="FF0000"/>
                </a:solidFill>
              </a:rPr>
              <a:t>The group of pictures </a:t>
            </a:r>
            <a:r>
              <a:rPr lang="en-IN" sz="2400" dirty="0" smtClean="0"/>
              <a:t>layer contains at least an I frame, which must be one of the first images.</a:t>
            </a:r>
            <a:endParaRPr lang="en-IN" sz="24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534400" cy="6477000"/>
          </a:xfrm>
        </p:spPr>
        <p:txBody>
          <a:bodyPr>
            <a:normAutofit/>
          </a:bodyPr>
          <a:lstStyle/>
          <a:p>
            <a:r>
              <a:rPr lang="en-IN" sz="2400" dirty="0" smtClean="0"/>
              <a:t>Random access to this image is always possible.</a:t>
            </a:r>
          </a:p>
          <a:p>
            <a:r>
              <a:rPr lang="en-IN" sz="2400" dirty="0" smtClean="0"/>
              <a:t>It is possible to distinguish between the order of images in the data stream and their display order.</a:t>
            </a:r>
          </a:p>
          <a:p>
            <a:r>
              <a:rPr lang="en-IN" sz="2400" dirty="0" smtClean="0"/>
              <a:t>The data stream must always begin with an I frame so that the decoder can first decode and store the reference image.</a:t>
            </a:r>
            <a:endParaRPr lang="en-IN" sz="2400" dirty="0"/>
          </a:p>
        </p:txBody>
      </p:sp>
      <p:pic>
        <p:nvPicPr>
          <p:cNvPr id="4" name="Picture 2"/>
          <p:cNvPicPr>
            <a:picLocks noChangeAspect="1" noChangeArrowheads="1"/>
          </p:cNvPicPr>
          <p:nvPr/>
        </p:nvPicPr>
        <p:blipFill>
          <a:blip r:embed="rId2"/>
          <a:srcRect/>
          <a:stretch>
            <a:fillRect/>
          </a:stretch>
        </p:blipFill>
        <p:spPr bwMode="auto">
          <a:xfrm>
            <a:off x="533400" y="2590800"/>
            <a:ext cx="7924800" cy="4086225"/>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00800"/>
          </a:xfrm>
        </p:spPr>
        <p:txBody>
          <a:bodyPr>
            <a:normAutofit/>
          </a:bodyPr>
          <a:lstStyle/>
          <a:p>
            <a:pPr>
              <a:buNone/>
            </a:pPr>
            <a:r>
              <a:rPr lang="en-IN" sz="2400" dirty="0" smtClean="0">
                <a:solidFill>
                  <a:srgbClr val="FF0000"/>
                </a:solidFill>
              </a:rPr>
              <a:t>3</a:t>
            </a:r>
            <a:r>
              <a:rPr lang="en-IN" sz="2400" dirty="0" smtClean="0"/>
              <a:t>. The </a:t>
            </a:r>
            <a:r>
              <a:rPr lang="en-IN" sz="2400" dirty="0" smtClean="0">
                <a:solidFill>
                  <a:srgbClr val="FF0000"/>
                </a:solidFill>
              </a:rPr>
              <a:t>picture layer </a:t>
            </a:r>
            <a:r>
              <a:rPr lang="en-IN" sz="2400" dirty="0" smtClean="0"/>
              <a:t>contains a whole still image. </a:t>
            </a:r>
          </a:p>
          <a:p>
            <a:r>
              <a:rPr lang="en-IN" sz="2400" dirty="0" smtClean="0"/>
              <a:t>The image’s temporal reference is defined using an image number. </a:t>
            </a:r>
          </a:p>
          <a:p>
            <a:r>
              <a:rPr lang="en-IN" sz="2400" dirty="0" smtClean="0"/>
              <a:t>There are also data fields defined in this layer that are not yet used in MPEG. These fields are reserved for future extensions and may not be used by the decoder.</a:t>
            </a:r>
          </a:p>
          <a:p>
            <a:pPr>
              <a:buNone/>
            </a:pPr>
            <a:r>
              <a:rPr lang="en-IN" sz="2400" dirty="0" smtClean="0">
                <a:solidFill>
                  <a:srgbClr val="FF0000"/>
                </a:solidFill>
              </a:rPr>
              <a:t>4.  Slice layer </a:t>
            </a:r>
            <a:r>
              <a:rPr lang="en-IN" sz="2400" i="1" dirty="0" smtClean="0"/>
              <a:t>: Each slice consists of macro blocks, the number </a:t>
            </a:r>
            <a:r>
              <a:rPr lang="en-IN" sz="2400" dirty="0" smtClean="0"/>
              <a:t>of which can vary from image to image. </a:t>
            </a:r>
          </a:p>
          <a:p>
            <a:r>
              <a:rPr lang="en-IN" sz="2400" dirty="0" smtClean="0"/>
              <a:t>A slice also includes the scaling used for DCT quantization of all its macro blocks.</a:t>
            </a:r>
          </a:p>
          <a:p>
            <a:pPr>
              <a:buNone/>
            </a:pPr>
            <a:r>
              <a:rPr lang="en-IN" sz="2400" dirty="0" smtClean="0">
                <a:solidFill>
                  <a:srgbClr val="FF0000"/>
                </a:solidFill>
              </a:rPr>
              <a:t>5. Macro block layer</a:t>
            </a:r>
            <a:r>
              <a:rPr lang="en-IN" sz="2400" dirty="0" smtClean="0"/>
              <a:t>:</a:t>
            </a:r>
            <a:r>
              <a:rPr lang="en-IN" sz="2400" dirty="0" smtClean="0">
                <a:solidFill>
                  <a:srgbClr val="FF0000"/>
                </a:solidFill>
              </a:rPr>
              <a:t> </a:t>
            </a:r>
            <a:r>
              <a:rPr lang="en-IN" sz="2400" dirty="0" smtClean="0"/>
              <a:t>A macro block is formed of six blocks of 8×8 pixels, ordered as follows: first four blocks for the luminance component then the two chrominance blocks.</a:t>
            </a:r>
            <a:endParaRPr lang="en-IN" sz="2400" dirty="0" smtClean="0">
              <a:solidFill>
                <a:srgbClr val="FF0000"/>
              </a:solidFill>
            </a:endParaRPr>
          </a:p>
          <a:p>
            <a:pPr>
              <a:buNone/>
            </a:pPr>
            <a:r>
              <a:rPr lang="en-IN" sz="2400" dirty="0" smtClean="0">
                <a:solidFill>
                  <a:srgbClr val="FF0000"/>
                </a:solidFill>
              </a:rPr>
              <a:t>6. </a:t>
            </a:r>
            <a:r>
              <a:rPr lang="en-IN" sz="2400" dirty="0" smtClean="0"/>
              <a:t>The lowest layer is the </a:t>
            </a:r>
            <a:r>
              <a:rPr lang="en-IN" sz="2400" dirty="0" smtClean="0">
                <a:solidFill>
                  <a:srgbClr val="FF0000"/>
                </a:solidFill>
              </a:rPr>
              <a:t>block layer</a:t>
            </a:r>
            <a:r>
              <a:rPr lang="en-IN" sz="2400" i="1" dirty="0" smtClean="0"/>
              <a:t>.</a:t>
            </a:r>
            <a:endParaRPr lang="en-IN" sz="2400" dirty="0">
              <a:solidFill>
                <a:srgbClr val="FF0000"/>
              </a:solidFill>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381000" y="152400"/>
            <a:ext cx="8458200" cy="6705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8991600" cy="6324600"/>
          </a:xfrm>
        </p:spPr>
        <p:txBody>
          <a:bodyPr>
            <a:normAutofit/>
          </a:bodyPr>
          <a:lstStyle/>
          <a:p>
            <a:r>
              <a:rPr lang="en-IN" b="1" dirty="0" smtClean="0">
                <a:solidFill>
                  <a:srgbClr val="7030A0"/>
                </a:solidFill>
              </a:rPr>
              <a:t>System Definition</a:t>
            </a:r>
          </a:p>
          <a:p>
            <a:r>
              <a:rPr lang="en-IN" sz="2400" dirty="0" smtClean="0"/>
              <a:t>The MPEG system definition also specifies the </a:t>
            </a:r>
            <a:r>
              <a:rPr lang="en-IN" sz="2400" dirty="0" smtClean="0">
                <a:solidFill>
                  <a:srgbClr val="0070C0"/>
                </a:solidFill>
              </a:rPr>
              <a:t>combination of both data streams into a single stream. </a:t>
            </a:r>
          </a:p>
          <a:p>
            <a:r>
              <a:rPr lang="en-IN" sz="2400" dirty="0" smtClean="0"/>
              <a:t>The most important task of this process is the actual multiplexing.</a:t>
            </a:r>
          </a:p>
          <a:p>
            <a:r>
              <a:rPr lang="en-IN" sz="2400" dirty="0" smtClean="0"/>
              <a:t>It includes the coordination of input data streams with output data streams, clock adjustment, and buffer management. </a:t>
            </a:r>
          </a:p>
          <a:p>
            <a:r>
              <a:rPr lang="en-IN" sz="2400" dirty="0" smtClean="0"/>
              <a:t>Data streams as defined by ISO 11172 are divided into separate packs</a:t>
            </a:r>
            <a:r>
              <a:rPr lang="en-IN" sz="2400" i="1" dirty="0" smtClean="0"/>
              <a:t>. The decoder gets the information it needs from the multiplexed </a:t>
            </a:r>
            <a:r>
              <a:rPr lang="en-IN" sz="2400" dirty="0" smtClean="0"/>
              <a:t>data stream. </a:t>
            </a:r>
          </a:p>
          <a:p>
            <a:r>
              <a:rPr lang="en-IN" sz="2400" dirty="0" smtClean="0"/>
              <a:t>For example, the maximal data rate is included at the beginning of every ISO 11172 data stream in the first pack.</a:t>
            </a:r>
            <a:endParaRPr lang="en-IN" sz="2400"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2400"/>
            <a:ext cx="8534400" cy="6553200"/>
          </a:xfrm>
        </p:spPr>
        <p:txBody>
          <a:bodyPr>
            <a:normAutofit/>
          </a:bodyPr>
          <a:lstStyle/>
          <a:p>
            <a:r>
              <a:rPr lang="en-IN" b="1" dirty="0" smtClean="0">
                <a:solidFill>
                  <a:schemeClr val="accent6">
                    <a:lumMod val="75000"/>
                  </a:schemeClr>
                </a:solidFill>
              </a:rPr>
              <a:t>MPEG-2</a:t>
            </a:r>
            <a:endParaRPr lang="en-IN" dirty="0" smtClean="0">
              <a:solidFill>
                <a:schemeClr val="accent6">
                  <a:lumMod val="75000"/>
                </a:schemeClr>
              </a:solidFill>
            </a:endParaRPr>
          </a:p>
          <a:p>
            <a:r>
              <a:rPr lang="en-IN" sz="2100" dirty="0" smtClean="0"/>
              <a:t>MPEG standard at the maximum data rate of about 1.5Mbit/s.</a:t>
            </a:r>
          </a:p>
          <a:p>
            <a:r>
              <a:rPr lang="en-IN" sz="2100" dirty="0" smtClean="0"/>
              <a:t>Video compression technique at the maximum data rates up to </a:t>
            </a:r>
            <a:r>
              <a:rPr lang="en-IN" sz="2100" dirty="0" smtClean="0">
                <a:solidFill>
                  <a:srgbClr val="0070C0"/>
                </a:solidFill>
              </a:rPr>
              <a:t>100Mbit/s</a:t>
            </a:r>
            <a:r>
              <a:rPr lang="en-IN" sz="2100" dirty="0" smtClean="0"/>
              <a:t> is known as </a:t>
            </a:r>
            <a:r>
              <a:rPr lang="en-IN" sz="2100" dirty="0" smtClean="0">
                <a:solidFill>
                  <a:srgbClr val="0070C0"/>
                </a:solidFill>
              </a:rPr>
              <a:t>“MPEG-2</a:t>
            </a:r>
            <a:r>
              <a:rPr lang="en-IN" sz="2100" dirty="0" smtClean="0"/>
              <a:t>”, which aims at </a:t>
            </a:r>
            <a:r>
              <a:rPr lang="en-IN" sz="2100" dirty="0" smtClean="0">
                <a:solidFill>
                  <a:srgbClr val="0070C0"/>
                </a:solidFill>
              </a:rPr>
              <a:t>a higher image resolution</a:t>
            </a:r>
            <a:r>
              <a:rPr lang="en-IN" sz="2100" dirty="0" smtClean="0"/>
              <a:t>.</a:t>
            </a:r>
          </a:p>
          <a:p>
            <a:r>
              <a:rPr lang="en-IN" sz="2100" dirty="0" smtClean="0"/>
              <a:t>MPEG-2 Video standard</a:t>
            </a:r>
            <a:r>
              <a:rPr lang="en-IN" sz="2100" i="1" dirty="0" smtClean="0"/>
              <a:t> specifies the </a:t>
            </a:r>
            <a:r>
              <a:rPr lang="en-IN" sz="2100" dirty="0" smtClean="0"/>
              <a:t>coded bit stream for higher quality digital video. </a:t>
            </a:r>
          </a:p>
          <a:p>
            <a:r>
              <a:rPr lang="en-IN" sz="2100" dirty="0" smtClean="0"/>
              <a:t>As a compatible extension, MPEG-2 video builds on the MPEG-1 standard by supporting interlaced video formats and a number of other advanced features, including support for HDTV.</a:t>
            </a:r>
          </a:p>
          <a:p>
            <a:r>
              <a:rPr lang="en-IN" sz="2100" dirty="0" smtClean="0"/>
              <a:t>MPEG-2 Video was defined in terms of extensible profiles, each of which supports the features needed by a class of applications.</a:t>
            </a:r>
          </a:p>
          <a:p>
            <a:r>
              <a:rPr lang="en-IN" sz="2100" dirty="0" smtClean="0"/>
              <a:t>MPEG-2 video supports a wide range of applications from mobile to high quality HD editing. For many applications, it is </a:t>
            </a:r>
            <a:r>
              <a:rPr lang="en-IN" sz="2100" dirty="0" smtClean="0">
                <a:solidFill>
                  <a:srgbClr val="0070C0"/>
                </a:solidFill>
              </a:rPr>
              <a:t>unrealistic and too expensive to support the entire standard</a:t>
            </a:r>
            <a:r>
              <a:rPr lang="en-IN" sz="2100" dirty="0" smtClean="0"/>
              <a:t>. To allow such applications to support only </a:t>
            </a:r>
            <a:r>
              <a:rPr lang="en-IN" sz="2100" dirty="0" smtClean="0">
                <a:solidFill>
                  <a:srgbClr val="0070C0"/>
                </a:solidFill>
              </a:rPr>
              <a:t>subsets of it, the standard defines profile and level.</a:t>
            </a:r>
          </a:p>
          <a:p>
            <a:r>
              <a:rPr lang="en-IN" sz="2100" dirty="0" smtClean="0"/>
              <a:t>The </a:t>
            </a:r>
            <a:r>
              <a:rPr lang="en-IN" sz="2100" dirty="0" smtClean="0">
                <a:solidFill>
                  <a:srgbClr val="0070C0"/>
                </a:solidFill>
              </a:rPr>
              <a:t>profile</a:t>
            </a:r>
            <a:r>
              <a:rPr lang="en-IN" sz="2100" dirty="0" smtClean="0"/>
              <a:t> defines the subset of </a:t>
            </a:r>
            <a:r>
              <a:rPr lang="en-IN" sz="2100" dirty="0" smtClean="0">
                <a:solidFill>
                  <a:srgbClr val="0070C0"/>
                </a:solidFill>
              </a:rPr>
              <a:t>features</a:t>
            </a:r>
            <a:r>
              <a:rPr lang="en-IN" sz="2100" dirty="0" smtClean="0"/>
              <a:t> such </a:t>
            </a:r>
            <a:r>
              <a:rPr lang="en-IN" sz="2100" dirty="0" smtClean="0">
                <a:solidFill>
                  <a:srgbClr val="0070C0"/>
                </a:solidFill>
              </a:rPr>
              <a:t>as compression algorithm, </a:t>
            </a:r>
            <a:r>
              <a:rPr lang="en-IN" sz="2100" dirty="0" err="1" smtClean="0">
                <a:solidFill>
                  <a:srgbClr val="0070C0"/>
                </a:solidFill>
              </a:rPr>
              <a:t>chroma</a:t>
            </a:r>
            <a:r>
              <a:rPr lang="en-IN" sz="2100" dirty="0" smtClean="0">
                <a:solidFill>
                  <a:srgbClr val="0070C0"/>
                </a:solidFill>
              </a:rPr>
              <a:t> format</a:t>
            </a:r>
            <a:r>
              <a:rPr lang="en-IN" sz="2100" dirty="0" smtClean="0"/>
              <a:t>, etc. The </a:t>
            </a:r>
            <a:r>
              <a:rPr lang="en-IN" sz="2100" dirty="0" smtClean="0">
                <a:solidFill>
                  <a:srgbClr val="0070C0"/>
                </a:solidFill>
              </a:rPr>
              <a:t>level</a:t>
            </a:r>
            <a:r>
              <a:rPr lang="en-IN" sz="2100" dirty="0" smtClean="0"/>
              <a:t> defines the subset of </a:t>
            </a:r>
            <a:r>
              <a:rPr lang="en-IN" sz="2100" dirty="0" smtClean="0">
                <a:solidFill>
                  <a:srgbClr val="0070C0"/>
                </a:solidFill>
              </a:rPr>
              <a:t>quantitative</a:t>
            </a:r>
            <a:r>
              <a:rPr lang="en-IN" sz="2100" dirty="0" smtClean="0"/>
              <a:t> capabilities such as </a:t>
            </a:r>
            <a:r>
              <a:rPr lang="en-IN" sz="2100" dirty="0" smtClean="0">
                <a:solidFill>
                  <a:srgbClr val="0070C0"/>
                </a:solidFill>
              </a:rPr>
              <a:t>maximum bit rate, maximum frame size, </a:t>
            </a:r>
            <a:r>
              <a:rPr lang="en-IN" sz="2100" dirty="0" smtClean="0"/>
              <a:t>etc.</a:t>
            </a:r>
            <a:endParaRPr lang="en-IN" sz="2100"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1"/>
            <a:ext cx="8229600" cy="304800"/>
          </a:xfrm>
        </p:spPr>
        <p:txBody>
          <a:bodyPr>
            <a:normAutofit fontScale="47500" lnSpcReduction="20000"/>
          </a:bodyPr>
          <a:lstStyle/>
          <a:p>
            <a:endParaRPr lang="en-IN" dirty="0"/>
          </a:p>
        </p:txBody>
      </p:sp>
      <p:pic>
        <p:nvPicPr>
          <p:cNvPr id="4" name="Picture 2"/>
          <p:cNvPicPr>
            <a:picLocks noChangeAspect="1" noChangeArrowheads="1"/>
          </p:cNvPicPr>
          <p:nvPr/>
        </p:nvPicPr>
        <p:blipFill>
          <a:blip r:embed="rId2"/>
          <a:srcRect/>
          <a:stretch>
            <a:fillRect/>
          </a:stretch>
        </p:blipFill>
        <p:spPr bwMode="auto">
          <a:xfrm>
            <a:off x="304800" y="228600"/>
            <a:ext cx="8686800" cy="6400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00800"/>
          </a:xfrm>
        </p:spPr>
        <p:txBody>
          <a:bodyPr>
            <a:normAutofit/>
          </a:bodyPr>
          <a:lstStyle/>
          <a:p>
            <a:r>
              <a:rPr lang="en-IN" sz="2400" dirty="0" smtClean="0"/>
              <a:t>The MPEG-2 </a:t>
            </a:r>
            <a:r>
              <a:rPr lang="en-IN" sz="2400" dirty="0" smtClean="0">
                <a:solidFill>
                  <a:srgbClr val="0070C0"/>
                </a:solidFill>
              </a:rPr>
              <a:t>Main Profile </a:t>
            </a:r>
            <a:r>
              <a:rPr lang="en-IN" sz="2400" dirty="0" smtClean="0"/>
              <a:t>was defined to support </a:t>
            </a:r>
            <a:r>
              <a:rPr lang="en-IN" sz="2400" dirty="0" smtClean="0">
                <a:solidFill>
                  <a:srgbClr val="0070C0"/>
                </a:solidFill>
              </a:rPr>
              <a:t>digital video transmission</a:t>
            </a:r>
            <a:r>
              <a:rPr lang="en-IN" sz="2400" dirty="0" smtClean="0"/>
              <a:t> in the range of about 2 to 80Mbit/s using cable, satellite, or other broadcast channels, as well as to support digital storage and other communications applications. </a:t>
            </a:r>
          </a:p>
          <a:p>
            <a:r>
              <a:rPr lang="en-IN" sz="2400" dirty="0" smtClean="0"/>
              <a:t>The MPEG experts also extended the features of the </a:t>
            </a:r>
            <a:r>
              <a:rPr lang="en-IN" sz="2400" dirty="0" smtClean="0">
                <a:solidFill>
                  <a:srgbClr val="0070C0"/>
                </a:solidFill>
              </a:rPr>
              <a:t>Main Profile by defining a hierarchical/scalable profile</a:t>
            </a:r>
            <a:r>
              <a:rPr lang="en-IN" sz="2400" dirty="0" smtClean="0"/>
              <a:t>. This profile aims to support applications such as compatible terrestrial TV, packet-network video systems, backwards compatibility with existing standards (MPEG-1 and H.261), and other applications requiring multi-level coding.</a:t>
            </a:r>
          </a:p>
          <a:p>
            <a:r>
              <a:rPr lang="en-IN" sz="2400" dirty="0" smtClean="0"/>
              <a:t>For example, such a system could offer a consumer the option of using a small portable receiver to decode standard definition TV from a broadcast signal, or using a larger fixed receiver to decode HDTV from the same signal.</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410200"/>
          </a:xfrm>
        </p:spPr>
        <p:txBody>
          <a:bodyPr>
            <a:noAutofit/>
          </a:bodyPr>
          <a:lstStyle/>
          <a:p>
            <a:r>
              <a:rPr lang="en-IN" sz="2400" dirty="0" smtClean="0">
                <a:solidFill>
                  <a:srgbClr val="00B050"/>
                </a:solidFill>
              </a:rPr>
              <a:t>Scaling may act on various parameters:</a:t>
            </a:r>
          </a:p>
          <a:p>
            <a:r>
              <a:rPr lang="en-IN" sz="2400" dirty="0" smtClean="0"/>
              <a:t>Spatial scaling facilitates decompression of image sequences with </a:t>
            </a:r>
            <a:r>
              <a:rPr lang="en-IN" sz="2400" dirty="0" smtClean="0">
                <a:solidFill>
                  <a:srgbClr val="0070C0"/>
                </a:solidFill>
              </a:rPr>
              <a:t>different horizontal and vertical resolutions</a:t>
            </a:r>
            <a:r>
              <a:rPr lang="en-IN" sz="2400" dirty="0" smtClean="0"/>
              <a:t>.</a:t>
            </a:r>
          </a:p>
          <a:p>
            <a:r>
              <a:rPr lang="en-IN" sz="2400" dirty="0" smtClean="0"/>
              <a:t>Scaling the data rate allows for </a:t>
            </a:r>
            <a:r>
              <a:rPr lang="en-IN" sz="2400" dirty="0" smtClean="0">
                <a:solidFill>
                  <a:srgbClr val="0070C0"/>
                </a:solidFill>
              </a:rPr>
              <a:t>playback at different frame rates.</a:t>
            </a:r>
          </a:p>
          <a:p>
            <a:r>
              <a:rPr lang="en-IN" sz="2400" dirty="0" smtClean="0"/>
              <a:t> Amplitude scaling can be interpreted as affecting either the pixel depth or the resolution at which DCT-coefficients are quantized. This then leads to a layered coding and to the possibility of </a:t>
            </a:r>
            <a:r>
              <a:rPr lang="en-IN" sz="2400" dirty="0" smtClean="0">
                <a:solidFill>
                  <a:srgbClr val="0070C0"/>
                </a:solidFill>
              </a:rPr>
              <a:t>progressive image presentation</a:t>
            </a:r>
            <a:r>
              <a:rPr lang="en-IN" sz="2400" dirty="0" smtClean="0"/>
              <a:t>, which is not relevant for video data.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noChangeArrowheads="1"/>
          </p:cNvPicPr>
          <p:nvPr>
            <p:ph idx="1"/>
          </p:nvPr>
        </p:nvPicPr>
        <p:blipFill>
          <a:blip r:embed="rId2"/>
          <a:srcRect/>
          <a:stretch>
            <a:fillRect/>
          </a:stretch>
        </p:blipFill>
        <p:spPr bwMode="auto">
          <a:xfrm>
            <a:off x="0" y="228600"/>
            <a:ext cx="9144000" cy="6629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324600"/>
          </a:xfrm>
        </p:spPr>
        <p:txBody>
          <a:bodyPr>
            <a:normAutofit/>
          </a:bodyPr>
          <a:lstStyle/>
          <a:p>
            <a:r>
              <a:rPr lang="en-IN" sz="2400" dirty="0" smtClean="0"/>
              <a:t>Scaling is one of the most important MPEG-2 extensions to MPEG-1.</a:t>
            </a:r>
          </a:p>
          <a:p>
            <a:r>
              <a:rPr lang="en-IN" sz="2400" dirty="0" smtClean="0"/>
              <a:t> MPEG-2 minimizes the effects of the loss of individual ATM cells in an MPEG-2 coded data stream. </a:t>
            </a:r>
          </a:p>
          <a:p>
            <a:r>
              <a:rPr lang="en-IN" sz="2400" dirty="0" smtClean="0"/>
              <a:t>Sequences of different frame types (I, P, B) should be defined to </a:t>
            </a:r>
            <a:r>
              <a:rPr lang="en-IN" sz="2400" dirty="0" smtClean="0">
                <a:solidFill>
                  <a:srgbClr val="0070C0"/>
                </a:solidFill>
              </a:rPr>
              <a:t>minimize end-to-end delay </a:t>
            </a:r>
            <a:r>
              <a:rPr lang="en-IN" sz="2400" dirty="0" smtClean="0"/>
              <a:t>at a given data rate.</a:t>
            </a:r>
          </a:p>
          <a:p>
            <a:r>
              <a:rPr lang="en-IN" sz="2400" dirty="0" smtClean="0"/>
              <a:t>The MPEG-2 group developed the MPEG-2 Audio Standard for </a:t>
            </a:r>
            <a:r>
              <a:rPr lang="en-IN" sz="2400" dirty="0" smtClean="0">
                <a:solidFill>
                  <a:srgbClr val="0070C0"/>
                </a:solidFill>
              </a:rPr>
              <a:t>low bit rate coding </a:t>
            </a:r>
            <a:r>
              <a:rPr lang="en-IN" sz="2400" dirty="0" smtClean="0"/>
              <a:t>of multichannel audio. </a:t>
            </a:r>
          </a:p>
          <a:p>
            <a:r>
              <a:rPr lang="en-IN" sz="2400" dirty="0" smtClean="0"/>
              <a:t>MPEG-2 supplies up to </a:t>
            </a:r>
            <a:r>
              <a:rPr lang="en-IN" sz="2400" dirty="0" smtClean="0">
                <a:solidFill>
                  <a:srgbClr val="0070C0"/>
                </a:solidFill>
              </a:rPr>
              <a:t>five full bandwidth channels </a:t>
            </a:r>
            <a:r>
              <a:rPr lang="en-IN" sz="2400" dirty="0" smtClean="0"/>
              <a:t>(left, right, centre, and two surround channels), plus an additional low-frequency enhancement channel and/or up to seven commentary/multilingual channels. </a:t>
            </a:r>
          </a:p>
          <a:p>
            <a:r>
              <a:rPr lang="en-IN" sz="2400" dirty="0" smtClean="0"/>
              <a:t>The MPEG-2 Audio Standard also extends MPEG-1 coding of </a:t>
            </a:r>
            <a:r>
              <a:rPr lang="en-IN" sz="2400" dirty="0" smtClean="0">
                <a:solidFill>
                  <a:srgbClr val="0070C0"/>
                </a:solidFill>
              </a:rPr>
              <a:t>stereo and mono channels with half sampling rates </a:t>
            </a:r>
            <a:r>
              <a:rPr lang="en-IN" sz="2400" dirty="0" smtClean="0"/>
              <a:t>(16kHz, 22.05kHz, and 24kHz), which significantly improves quality at 64Kbit/s or less per channel.</a:t>
            </a:r>
          </a:p>
          <a:p>
            <a:endParaRPr lang="en-IN"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304800"/>
          </a:xfrm>
        </p:spPr>
        <p:txBody>
          <a:bodyPr>
            <a:normAutofit fontScale="47500" lnSpcReduction="20000"/>
          </a:bodyPr>
          <a:lstStyle/>
          <a:p>
            <a:endParaRPr lang="en-IN"/>
          </a:p>
        </p:txBody>
      </p:sp>
      <p:pic>
        <p:nvPicPr>
          <p:cNvPr id="2050" name="Picture 2"/>
          <p:cNvPicPr>
            <a:picLocks noChangeAspect="1" noChangeArrowheads="1"/>
          </p:cNvPicPr>
          <p:nvPr/>
        </p:nvPicPr>
        <p:blipFill>
          <a:blip r:embed="rId2"/>
          <a:srcRect/>
          <a:stretch>
            <a:fillRect/>
          </a:stretch>
        </p:blipFill>
        <p:spPr bwMode="auto">
          <a:xfrm>
            <a:off x="304800" y="304800"/>
            <a:ext cx="8172450" cy="63245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458200" cy="6477000"/>
          </a:xfrm>
        </p:spPr>
        <p:txBody>
          <a:bodyPr>
            <a:normAutofit lnSpcReduction="10000"/>
          </a:bodyPr>
          <a:lstStyle/>
          <a:p>
            <a:r>
              <a:rPr lang="en-IN" b="1" dirty="0" smtClean="0">
                <a:solidFill>
                  <a:srgbClr val="C00000"/>
                </a:solidFill>
              </a:rPr>
              <a:t>MPEG-2 System</a:t>
            </a:r>
          </a:p>
          <a:p>
            <a:r>
              <a:rPr lang="en-IN" sz="2400" dirty="0" smtClean="0"/>
              <a:t>MPEG-2 addresses video together with associated audio.</a:t>
            </a:r>
          </a:p>
          <a:p>
            <a:r>
              <a:rPr lang="en-IN" sz="2400" dirty="0" smtClean="0"/>
              <a:t>MPEG-2 defines how an MPEG-2 system can </a:t>
            </a:r>
            <a:r>
              <a:rPr lang="en-IN" sz="2400" dirty="0" smtClean="0">
                <a:solidFill>
                  <a:srgbClr val="0070C0"/>
                </a:solidFill>
              </a:rPr>
              <a:t>combine audio, video, and other data in a single stream</a:t>
            </a:r>
            <a:r>
              <a:rPr lang="en-IN" sz="2400" dirty="0" smtClean="0"/>
              <a:t>, or in multiple streams, suitable for storage and transmission.</a:t>
            </a:r>
          </a:p>
          <a:p>
            <a:r>
              <a:rPr lang="en-IN" sz="2400" dirty="0" smtClean="0"/>
              <a:t>MPEG-2 imposes </a:t>
            </a:r>
            <a:r>
              <a:rPr lang="en-IN" sz="2400" dirty="0" smtClean="0">
                <a:solidFill>
                  <a:srgbClr val="0070C0"/>
                </a:solidFill>
              </a:rPr>
              <a:t>syntactic and semantic rules </a:t>
            </a:r>
            <a:r>
              <a:rPr lang="en-IN" sz="2400" dirty="0" smtClean="0"/>
              <a:t>that are necessary and sufficient to synchronize the decoding and presentation of video and audio information, while ensuring that the decoder’s coded data buffers do not overflow or run out of data.</a:t>
            </a:r>
          </a:p>
          <a:p>
            <a:r>
              <a:rPr lang="en-IN" sz="2400" dirty="0" smtClean="0"/>
              <a:t>The streams include </a:t>
            </a:r>
            <a:r>
              <a:rPr lang="en-IN" sz="2400" dirty="0" smtClean="0">
                <a:solidFill>
                  <a:srgbClr val="0070C0"/>
                </a:solidFill>
              </a:rPr>
              <a:t>time stamps </a:t>
            </a:r>
            <a:r>
              <a:rPr lang="en-IN" sz="2400" dirty="0" smtClean="0"/>
              <a:t>used in the decoding, presentation, and delivery of the data.</a:t>
            </a:r>
          </a:p>
          <a:p>
            <a:r>
              <a:rPr lang="en-IN" sz="2400" dirty="0" smtClean="0"/>
              <a:t>In the first step, the </a:t>
            </a:r>
            <a:r>
              <a:rPr lang="en-IN" sz="2400" dirty="0" smtClean="0">
                <a:solidFill>
                  <a:srgbClr val="0070C0"/>
                </a:solidFill>
              </a:rPr>
              <a:t>basic multiplexing </a:t>
            </a:r>
            <a:r>
              <a:rPr lang="en-IN" sz="2400" dirty="0" smtClean="0"/>
              <a:t>approach </a:t>
            </a:r>
            <a:r>
              <a:rPr lang="en-IN" sz="2400" dirty="0" smtClean="0">
                <a:solidFill>
                  <a:srgbClr val="0070C0"/>
                </a:solidFill>
              </a:rPr>
              <a:t>adds system-level information to each stream</a:t>
            </a:r>
            <a:r>
              <a:rPr lang="en-IN" sz="2400" dirty="0" smtClean="0"/>
              <a:t>.</a:t>
            </a:r>
          </a:p>
          <a:p>
            <a:r>
              <a:rPr lang="en-IN" sz="2400" dirty="0" smtClean="0"/>
              <a:t>Each </a:t>
            </a:r>
            <a:r>
              <a:rPr lang="en-IN" sz="2400" dirty="0" smtClean="0">
                <a:solidFill>
                  <a:srgbClr val="0070C0"/>
                </a:solidFill>
              </a:rPr>
              <a:t>stream</a:t>
            </a:r>
            <a:r>
              <a:rPr lang="en-IN" sz="2400" dirty="0" smtClean="0"/>
              <a:t> is then </a:t>
            </a:r>
            <a:r>
              <a:rPr lang="en-IN" sz="2400" dirty="0" smtClean="0">
                <a:solidFill>
                  <a:srgbClr val="0070C0"/>
                </a:solidFill>
              </a:rPr>
              <a:t>divided</a:t>
            </a:r>
            <a:r>
              <a:rPr lang="en-IN" sz="2400" dirty="0" smtClean="0"/>
              <a:t> into </a:t>
            </a:r>
            <a:r>
              <a:rPr lang="en-IN" sz="2400" dirty="0" smtClean="0">
                <a:solidFill>
                  <a:srgbClr val="0070C0"/>
                </a:solidFill>
              </a:rPr>
              <a:t>packets</a:t>
            </a:r>
            <a:r>
              <a:rPr lang="en-IN" sz="2400" dirty="0" smtClean="0"/>
              <a:t>, forming a </a:t>
            </a:r>
            <a:r>
              <a:rPr lang="en-IN" sz="2400" dirty="0" smtClean="0">
                <a:solidFill>
                  <a:srgbClr val="00B050"/>
                </a:solidFill>
              </a:rPr>
              <a:t>Packetized Elementary Stream (PES).</a:t>
            </a:r>
            <a:endParaRPr lang="en-IN" sz="2400" dirty="0">
              <a:solidFill>
                <a:srgbClr val="00B050"/>
              </a:solidFill>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610600" cy="6477000"/>
          </a:xfrm>
        </p:spPr>
        <p:txBody>
          <a:bodyPr>
            <a:normAutofit fontScale="92500" lnSpcReduction="10000"/>
          </a:bodyPr>
          <a:lstStyle/>
          <a:p>
            <a:r>
              <a:rPr lang="en-IN" sz="2400" dirty="0" smtClean="0"/>
              <a:t>Next, the </a:t>
            </a:r>
            <a:r>
              <a:rPr lang="en-IN" sz="2400" dirty="0" smtClean="0">
                <a:solidFill>
                  <a:srgbClr val="0070C0"/>
                </a:solidFill>
              </a:rPr>
              <a:t>PES</a:t>
            </a:r>
            <a:r>
              <a:rPr lang="en-IN" sz="2400" dirty="0" smtClean="0"/>
              <a:t>s are </a:t>
            </a:r>
            <a:r>
              <a:rPr lang="en-IN" sz="2400" dirty="0" smtClean="0">
                <a:solidFill>
                  <a:srgbClr val="0070C0"/>
                </a:solidFill>
              </a:rPr>
              <a:t>combined</a:t>
            </a:r>
            <a:r>
              <a:rPr lang="en-IN" sz="2400" dirty="0" smtClean="0"/>
              <a:t> into a </a:t>
            </a:r>
            <a:r>
              <a:rPr lang="en-IN" sz="2400" dirty="0" smtClean="0">
                <a:solidFill>
                  <a:srgbClr val="0070C0"/>
                </a:solidFill>
              </a:rPr>
              <a:t>Program Stream or a Transport Stream.</a:t>
            </a:r>
          </a:p>
          <a:p>
            <a:r>
              <a:rPr lang="en-IN" sz="2400" dirty="0" smtClean="0"/>
              <a:t>Both streams were developed to support a large number of known or anticipated applications.</a:t>
            </a:r>
          </a:p>
          <a:p>
            <a:r>
              <a:rPr lang="en-IN" sz="2400" dirty="0" smtClean="0"/>
              <a:t>The </a:t>
            </a:r>
            <a:r>
              <a:rPr lang="en-IN" sz="2400" b="1" dirty="0" smtClean="0">
                <a:solidFill>
                  <a:srgbClr val="00B050"/>
                </a:solidFill>
              </a:rPr>
              <a:t>Program Stream </a:t>
            </a:r>
            <a:r>
              <a:rPr lang="en-IN" sz="2400" dirty="0" smtClean="0"/>
              <a:t>resembles the MPEG-1 stream, but should only be used in a relatively </a:t>
            </a:r>
            <a:r>
              <a:rPr lang="en-IN" sz="2400" dirty="0" smtClean="0">
                <a:solidFill>
                  <a:srgbClr val="0070C0"/>
                </a:solidFill>
              </a:rPr>
              <a:t>error-free environment</a:t>
            </a:r>
            <a:r>
              <a:rPr lang="en-IN" sz="2400" dirty="0" smtClean="0"/>
              <a:t>. Program stream packets are of </a:t>
            </a:r>
            <a:r>
              <a:rPr lang="en-IN" sz="2400" dirty="0" smtClean="0">
                <a:solidFill>
                  <a:srgbClr val="0070C0"/>
                </a:solidFill>
              </a:rPr>
              <a:t>variable length</a:t>
            </a:r>
            <a:r>
              <a:rPr lang="en-IN" sz="2400" dirty="0" smtClean="0"/>
              <a:t>. Timing information in this stream can be used to implement a </a:t>
            </a:r>
            <a:r>
              <a:rPr lang="en-IN" sz="2400" dirty="0" smtClean="0">
                <a:solidFill>
                  <a:srgbClr val="0070C0"/>
                </a:solidFill>
              </a:rPr>
              <a:t>constant end-to-end delay </a:t>
            </a:r>
            <a:r>
              <a:rPr lang="en-IN" sz="2400" dirty="0" smtClean="0"/>
              <a:t>(along the path from the input of the coder to the output of the decoder).Example: Digital storage medias like DVD, CD-ROM etc </a:t>
            </a:r>
          </a:p>
          <a:p>
            <a:r>
              <a:rPr lang="en-IN" sz="2400" dirty="0" smtClean="0"/>
              <a:t>The </a:t>
            </a:r>
            <a:r>
              <a:rPr lang="en-IN" sz="2400" b="1" dirty="0" smtClean="0">
                <a:solidFill>
                  <a:srgbClr val="00B050"/>
                </a:solidFill>
              </a:rPr>
              <a:t>Transport Stream </a:t>
            </a:r>
            <a:r>
              <a:rPr lang="en-IN" sz="2400" dirty="0" smtClean="0"/>
              <a:t>bundles the </a:t>
            </a:r>
            <a:r>
              <a:rPr lang="en-IN" sz="2400" dirty="0" smtClean="0">
                <a:solidFill>
                  <a:srgbClr val="0070C0"/>
                </a:solidFill>
              </a:rPr>
              <a:t>PESs</a:t>
            </a:r>
            <a:r>
              <a:rPr lang="en-IN" sz="2400" dirty="0" smtClean="0"/>
              <a:t> and one or more independent </a:t>
            </a:r>
            <a:r>
              <a:rPr lang="en-IN" sz="2400" dirty="0" smtClean="0">
                <a:solidFill>
                  <a:srgbClr val="0070C0"/>
                </a:solidFill>
              </a:rPr>
              <a:t>time</a:t>
            </a:r>
            <a:r>
              <a:rPr lang="en-IN" sz="2400" dirty="0" smtClean="0"/>
              <a:t> bases</a:t>
            </a:r>
            <a:r>
              <a:rPr lang="en-IN" sz="2400" b="1" dirty="0" smtClean="0"/>
              <a:t> </a:t>
            </a:r>
            <a:r>
              <a:rPr lang="en-IN" sz="2400" dirty="0" smtClean="0"/>
              <a:t>into a single stream. This stream was developed </a:t>
            </a:r>
            <a:r>
              <a:rPr lang="en-IN" sz="2400" dirty="0" smtClean="0">
                <a:solidFill>
                  <a:srgbClr val="0070C0"/>
                </a:solidFill>
              </a:rPr>
              <a:t>for use </a:t>
            </a:r>
            <a:r>
              <a:rPr lang="en-IN" sz="2400" dirty="0" smtClean="0"/>
              <a:t>with </a:t>
            </a:r>
            <a:r>
              <a:rPr lang="en-IN" sz="2400" dirty="0" smtClean="0">
                <a:solidFill>
                  <a:srgbClr val="0070C0"/>
                </a:solidFill>
              </a:rPr>
              <a:t>lossy or noisy media</a:t>
            </a:r>
            <a:r>
              <a:rPr lang="en-IN" sz="2400" dirty="0" smtClean="0"/>
              <a:t>. Each packet has a length of 188 bytes, including a four-byte header. The Transport Stream is well-suited for transmission of digital television and video telephony over fibre, satellite, cable, ISDN, ATM, and other networks, as well as for storage on digital video tape and other devices. Example: broadcasting, telecommunications(ATM).</a:t>
            </a:r>
          </a:p>
          <a:p>
            <a:r>
              <a:rPr lang="en-IN" sz="2400" dirty="0" smtClean="0"/>
              <a:t>A conversion between the Program Stream and the Transport Stream is possible and sensible.</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81001" y="914400"/>
            <a:ext cx="8763000" cy="5105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686800" cy="6553200"/>
          </a:xfrm>
        </p:spPr>
        <p:txBody>
          <a:bodyPr>
            <a:normAutofit lnSpcReduction="10000"/>
          </a:bodyPr>
          <a:lstStyle/>
          <a:p>
            <a:r>
              <a:rPr lang="en-US" b="1" dirty="0" smtClean="0">
                <a:solidFill>
                  <a:schemeClr val="accent6">
                    <a:lumMod val="75000"/>
                  </a:schemeClr>
                </a:solidFill>
              </a:rPr>
              <a:t>MPEG-4</a:t>
            </a:r>
          </a:p>
          <a:p>
            <a:endParaRPr lang="en-IN" sz="1100" dirty="0" smtClean="0">
              <a:solidFill>
                <a:schemeClr val="accent6">
                  <a:lumMod val="75000"/>
                </a:schemeClr>
              </a:solidFill>
            </a:endParaRPr>
          </a:p>
          <a:p>
            <a:r>
              <a:rPr lang="en-IN" sz="2400" dirty="0" smtClean="0"/>
              <a:t>A newer standard. Besides compression, pays great attention to issues about user interactivities.</a:t>
            </a:r>
          </a:p>
          <a:p>
            <a:r>
              <a:rPr lang="en-IN" sz="2400" dirty="0" smtClean="0"/>
              <a:t>Work on another MPEG initiative for very low bit rate coding of audio visual programs started in September 1993 in the ISO/IEC JTC1. Formally designated ISO/IEC 14496, MPEG-4 was published in November 1998 and adopted as an international standard in January 1999.</a:t>
            </a:r>
          </a:p>
          <a:p>
            <a:r>
              <a:rPr lang="en-IN" sz="2400" dirty="0" smtClean="0"/>
              <a:t>MPEG-4 incorporates </a:t>
            </a:r>
            <a:r>
              <a:rPr lang="en-IN" sz="2400" dirty="0" smtClean="0">
                <a:solidFill>
                  <a:srgbClr val="00B050"/>
                </a:solidFill>
              </a:rPr>
              <a:t>new algorithmic techniques</a:t>
            </a:r>
            <a:r>
              <a:rPr lang="en-IN" sz="2400" dirty="0" smtClean="0"/>
              <a:t>, such as model-based image coding of human interaction with multimedia environments and low bit-rate speech coding for use in environments like the European Mobile Telephony System (GSM).</a:t>
            </a:r>
          </a:p>
          <a:p>
            <a:r>
              <a:rPr lang="en-US" sz="2400" dirty="0" smtClean="0"/>
              <a:t>Main objectives of MPEG-4 are</a:t>
            </a:r>
          </a:p>
          <a:p>
            <a:pPr>
              <a:buNone/>
            </a:pPr>
            <a:r>
              <a:rPr lang="en-US" sz="2400" dirty="0" smtClean="0"/>
              <a:t>          -</a:t>
            </a:r>
            <a:r>
              <a:rPr lang="en-US" sz="2400" b="1" dirty="0" smtClean="0">
                <a:solidFill>
                  <a:srgbClr val="00B050"/>
                </a:solidFill>
              </a:rPr>
              <a:t>content based interactivity.</a:t>
            </a:r>
          </a:p>
          <a:p>
            <a:pPr>
              <a:buNone/>
            </a:pPr>
            <a:r>
              <a:rPr lang="en-US" sz="2400" dirty="0" smtClean="0"/>
              <a:t>          -</a:t>
            </a:r>
            <a:r>
              <a:rPr lang="en-US" sz="2400" b="1" dirty="0" smtClean="0">
                <a:solidFill>
                  <a:srgbClr val="00B050"/>
                </a:solidFill>
              </a:rPr>
              <a:t>Integration.</a:t>
            </a:r>
          </a:p>
          <a:p>
            <a:pPr>
              <a:buNone/>
            </a:pPr>
            <a:r>
              <a:rPr lang="en-US" sz="2400" dirty="0" smtClean="0"/>
              <a:t>          -</a:t>
            </a:r>
            <a:r>
              <a:rPr lang="en-US" sz="2400" b="1" dirty="0" smtClean="0">
                <a:solidFill>
                  <a:srgbClr val="00B050"/>
                </a:solidFill>
              </a:rPr>
              <a:t>Flexibility and extendibility.</a:t>
            </a:r>
            <a:endParaRPr lang="en-IN" sz="2400" b="1" dirty="0" smtClean="0">
              <a:solidFill>
                <a:srgbClr val="00B050"/>
              </a:solidFill>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915400" cy="6629400"/>
          </a:xfrm>
        </p:spPr>
        <p:txBody>
          <a:bodyPr>
            <a:normAutofit/>
          </a:bodyPr>
          <a:lstStyle/>
          <a:p>
            <a:r>
              <a:rPr lang="en-US" sz="2800" b="1" dirty="0" smtClean="0">
                <a:solidFill>
                  <a:srgbClr val="00B0F0"/>
                </a:solidFill>
              </a:rPr>
              <a:t>Content based Interactivity.</a:t>
            </a:r>
          </a:p>
          <a:p>
            <a:endParaRPr lang="en-US" sz="800" b="1" dirty="0" smtClean="0">
              <a:solidFill>
                <a:srgbClr val="00B0F0"/>
              </a:solidFill>
            </a:endParaRPr>
          </a:p>
          <a:p>
            <a:r>
              <a:rPr lang="en-US" sz="2200" dirty="0" smtClean="0"/>
              <a:t>MPEG-4 places a strong emphasis on interactivity.</a:t>
            </a:r>
            <a:endParaRPr lang="en-IN" sz="2200" dirty="0" smtClean="0"/>
          </a:p>
          <a:p>
            <a:r>
              <a:rPr lang="en-IN" sz="2200" dirty="0" smtClean="0"/>
              <a:t>MPEG-4 integrates a large number of </a:t>
            </a:r>
            <a:r>
              <a:rPr lang="en-IN" sz="2200" b="1" dirty="0" smtClean="0">
                <a:solidFill>
                  <a:srgbClr val="00B050"/>
                </a:solidFill>
              </a:rPr>
              <a:t>audiovisual</a:t>
            </a:r>
            <a:r>
              <a:rPr lang="en-IN" sz="2200" dirty="0" smtClean="0">
                <a:solidFill>
                  <a:srgbClr val="00B050"/>
                </a:solidFill>
              </a:rPr>
              <a:t> data types</a:t>
            </a:r>
            <a:r>
              <a:rPr lang="en-IN" sz="2200" dirty="0" smtClean="0"/>
              <a:t>, for example natural and synthetic,</a:t>
            </a:r>
          </a:p>
          <a:p>
            <a:r>
              <a:rPr lang="en-IN" sz="2200" dirty="0" smtClean="0"/>
              <a:t>MPEG-4 thus allows the design of audiovisual systems that are oriented around specific users yet are compatible with other systems.</a:t>
            </a:r>
          </a:p>
          <a:p>
            <a:r>
              <a:rPr lang="en-IN" sz="2200" dirty="0" smtClean="0"/>
              <a:t>It provides for a universal coding of various forms of audiovisual data, called </a:t>
            </a:r>
            <a:r>
              <a:rPr lang="en-IN" sz="2200" b="1" dirty="0" smtClean="0">
                <a:solidFill>
                  <a:srgbClr val="00B050"/>
                </a:solidFill>
              </a:rPr>
              <a:t>audiovisual objects</a:t>
            </a:r>
            <a:r>
              <a:rPr lang="en-IN" sz="2200" b="1" i="1" dirty="0" smtClean="0"/>
              <a:t>.</a:t>
            </a:r>
          </a:p>
          <a:p>
            <a:r>
              <a:rPr lang="en-IN" sz="2200" dirty="0" smtClean="0"/>
              <a:t>Random access to audio and video scenes as well as the ability to revise content are supported.</a:t>
            </a:r>
          </a:p>
          <a:p>
            <a:r>
              <a:rPr lang="en-IN" sz="2200" b="1" dirty="0" smtClean="0">
                <a:solidFill>
                  <a:srgbClr val="00B050"/>
                </a:solidFill>
              </a:rPr>
              <a:t>Scene</a:t>
            </a:r>
            <a:r>
              <a:rPr lang="en-IN" sz="2200" dirty="0" smtClean="0"/>
              <a:t> is represented as a collection of a few or many independent audiovisual objects.</a:t>
            </a:r>
          </a:p>
          <a:p>
            <a:r>
              <a:rPr lang="en-IN" sz="2200" dirty="0" smtClean="0"/>
              <a:t>The user can play with the contents of the scene, for example by changing the properties of some objects (e.g., position, motion, texture, or form), accessing only selected parts of a scene, or even using cut and paste to insert objects from one scene into another scene.</a:t>
            </a:r>
          </a:p>
          <a:p>
            <a:endParaRPr lang="en-IN" sz="2400" b="1"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610600" cy="5943600"/>
          </a:xfrm>
        </p:spPr>
        <p:txBody>
          <a:bodyPr>
            <a:normAutofit/>
          </a:bodyPr>
          <a:lstStyle/>
          <a:p>
            <a:r>
              <a:rPr lang="en-US" sz="2800" b="1" dirty="0" smtClean="0">
                <a:solidFill>
                  <a:srgbClr val="00B0F0"/>
                </a:solidFill>
              </a:rPr>
              <a:t>Integration</a:t>
            </a:r>
          </a:p>
          <a:p>
            <a:r>
              <a:rPr lang="en-IN" sz="2200" dirty="0" smtClean="0"/>
              <a:t>MPEG-4 attempts to smoothly integrate natural and synthetic audiovisual objects, for example mono, stereo, and multiple channel audio.</a:t>
            </a:r>
          </a:p>
          <a:p>
            <a:r>
              <a:rPr lang="en-IN" sz="2200" dirty="0" smtClean="0"/>
              <a:t>MPEG-4 supports either 2-D or 3-D (mono or stereo, respectively) video modes, as well as these from additional camera perspectives (so-called multi view video</a:t>
            </a:r>
            <a:r>
              <a:rPr lang="en-IN" sz="2200" i="1" dirty="0" smtClean="0"/>
              <a:t>).</a:t>
            </a:r>
            <a:endParaRPr lang="en-IN" sz="2200" dirty="0" smtClean="0"/>
          </a:p>
          <a:p>
            <a:r>
              <a:rPr lang="en-IN" sz="2200" dirty="0" smtClean="0"/>
              <a:t>This integration should be extended with regard to audiovisual interrelationships so that processing can incorporate the mutual influence and dependence between different types of information.</a:t>
            </a:r>
          </a:p>
          <a:p>
            <a:r>
              <a:rPr lang="en-IN" sz="2200" dirty="0" smtClean="0"/>
              <a:t>New and already available analysis and coding tools are being integrated into MPEG-4.</a:t>
            </a:r>
            <a:endParaRPr lang="en-IN" sz="2200"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248400"/>
          </a:xfrm>
        </p:spPr>
        <p:txBody>
          <a:bodyPr>
            <a:normAutofit/>
          </a:bodyPr>
          <a:lstStyle/>
          <a:p>
            <a:r>
              <a:rPr lang="en-US" sz="2400" b="1" dirty="0" smtClean="0">
                <a:solidFill>
                  <a:srgbClr val="00B0F0"/>
                </a:solidFill>
              </a:rPr>
              <a:t>Flexibility and extendibility.</a:t>
            </a:r>
            <a:endParaRPr lang="en-IN" sz="2400" b="1" dirty="0" smtClean="0">
              <a:solidFill>
                <a:srgbClr val="00B0F0"/>
              </a:solidFill>
            </a:endParaRPr>
          </a:p>
          <a:p>
            <a:r>
              <a:rPr lang="en-IN" sz="2400" dirty="0" smtClean="0"/>
              <a:t>Developers can use the compression method in different ways and configure systems to support a multitude of applications.</a:t>
            </a:r>
          </a:p>
          <a:p>
            <a:r>
              <a:rPr lang="en-IN" sz="2400" dirty="0" smtClean="0"/>
              <a:t>MPEG-4 is thus not a fixed standard suitable only for a few applications.</a:t>
            </a:r>
          </a:p>
          <a:p>
            <a:r>
              <a:rPr lang="en-IN" sz="2400" dirty="0" smtClean="0"/>
              <a:t>MPEG-4 provides flexibility and extensibility through the </a:t>
            </a:r>
            <a:r>
              <a:rPr lang="en-IN" sz="2400" dirty="0" smtClean="0">
                <a:solidFill>
                  <a:srgbClr val="00B050"/>
                </a:solidFill>
              </a:rPr>
              <a:t>“</a:t>
            </a:r>
            <a:r>
              <a:rPr lang="en-IN" sz="2400" b="1" dirty="0" smtClean="0">
                <a:solidFill>
                  <a:srgbClr val="00B050"/>
                </a:solidFill>
              </a:rPr>
              <a:t>MPEG-4 Syntactic Description Language </a:t>
            </a:r>
            <a:r>
              <a:rPr lang="en-IN" sz="2400" dirty="0" smtClean="0">
                <a:solidFill>
                  <a:srgbClr val="00B050"/>
                </a:solidFill>
              </a:rPr>
              <a:t>(</a:t>
            </a:r>
            <a:r>
              <a:rPr lang="en-IN" sz="2400" b="1" dirty="0" smtClean="0">
                <a:solidFill>
                  <a:srgbClr val="00B050"/>
                </a:solidFill>
              </a:rPr>
              <a:t>MSDL</a:t>
            </a:r>
            <a:r>
              <a:rPr lang="en-IN" sz="2400" dirty="0" smtClean="0">
                <a:solidFill>
                  <a:srgbClr val="00B050"/>
                </a:solidFill>
              </a:rPr>
              <a:t>).”</a:t>
            </a:r>
          </a:p>
          <a:p>
            <a:r>
              <a:rPr lang="en-IN" sz="2400" dirty="0" smtClean="0"/>
              <a:t>MPEG-4 standard can always incorporate new tools, algorithms, and concepts in MSDL to support new or improved functionalities.</a:t>
            </a:r>
          </a:p>
          <a:p>
            <a:pPr>
              <a:buFont typeface="Wingdings" pitchFamily="2" charset="2"/>
              <a:buChar char="§"/>
            </a:pPr>
            <a:r>
              <a:rPr lang="en-IN" sz="2400" dirty="0" smtClean="0"/>
              <a:t>The areas of telecommunications, computers, and television/film are converging and are in the position of being able to exchange elements that previously were typical for only one of the three areas.</a:t>
            </a:r>
            <a:endParaRPr lang="en-IN" sz="2400"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4" name="Picture 3"/>
          <p:cNvPicPr>
            <a:picLocks noChangeAspect="1" noChangeArrowheads="1"/>
          </p:cNvPicPr>
          <p:nvPr/>
        </p:nvPicPr>
        <p:blipFill>
          <a:blip r:embed="rId2"/>
          <a:srcRect l="14674" t="33636" r="10992" b="7498"/>
          <a:stretch>
            <a:fillRect/>
          </a:stretch>
        </p:blipFill>
        <p:spPr>
          <a:xfrm>
            <a:off x="0" y="0"/>
            <a:ext cx="9144000" cy="67056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19800"/>
          </a:xfrm>
        </p:spPr>
        <p:txBody>
          <a:bodyPr>
            <a:normAutofit/>
          </a:bodyPr>
          <a:lstStyle/>
          <a:p>
            <a:r>
              <a:rPr lang="en-US" dirty="0" smtClean="0">
                <a:solidFill>
                  <a:schemeClr val="accent6">
                    <a:lumMod val="75000"/>
                  </a:schemeClr>
                </a:solidFill>
              </a:rPr>
              <a:t>Types of coding</a:t>
            </a:r>
          </a:p>
          <a:p>
            <a:r>
              <a:rPr lang="en-IN" sz="2400" dirty="0" smtClean="0"/>
              <a:t>Entropy</a:t>
            </a:r>
          </a:p>
          <a:p>
            <a:r>
              <a:rPr lang="en-IN" sz="2400" dirty="0" smtClean="0"/>
              <a:t>Source</a:t>
            </a:r>
          </a:p>
          <a:p>
            <a:r>
              <a:rPr lang="en-IN" sz="2400" dirty="0" smtClean="0"/>
              <a:t>Hybrid Coding</a:t>
            </a:r>
          </a:p>
          <a:p>
            <a:endParaRPr lang="en-US" sz="2000" dirty="0" smtClean="0"/>
          </a:p>
          <a:p>
            <a:r>
              <a:rPr lang="en-US" dirty="0" smtClean="0">
                <a:solidFill>
                  <a:schemeClr val="accent2">
                    <a:lumMod val="75000"/>
                  </a:schemeClr>
                </a:solidFill>
              </a:rPr>
              <a:t>Entropy</a:t>
            </a:r>
          </a:p>
          <a:p>
            <a:pPr>
              <a:buNone/>
            </a:pPr>
            <a:endParaRPr lang="en-US" sz="1000" dirty="0" smtClean="0"/>
          </a:p>
          <a:p>
            <a:r>
              <a:rPr lang="en-IN" sz="2200" dirty="0" smtClean="0"/>
              <a:t>Entropy coding can be used for different media regardless of the medium’s specific characteristics.</a:t>
            </a:r>
          </a:p>
          <a:p>
            <a:r>
              <a:rPr lang="en-IN" sz="2200" dirty="0" smtClean="0"/>
              <a:t>The data to be compressed are viewed as a sequence of digital data values, and their semantics are ignored.</a:t>
            </a:r>
          </a:p>
          <a:p>
            <a:r>
              <a:rPr lang="en-IN" sz="2200" dirty="0" smtClean="0"/>
              <a:t>It is lossless because the data prior to encoding is identical to the data after decoding; no information is lost.</a:t>
            </a:r>
          </a:p>
          <a:p>
            <a:r>
              <a:rPr lang="en-IN" sz="2200" dirty="0" smtClean="0"/>
              <a:t> Thus run-length encoding can be used for data like text, still images for facsimile, or as part of motion picture or audio coding.</a:t>
            </a:r>
            <a:endParaRPr lang="en-IN" sz="2200"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553200"/>
          </a:xfrm>
        </p:spPr>
        <p:txBody>
          <a:bodyPr>
            <a:normAutofit/>
          </a:bodyPr>
          <a:lstStyle/>
          <a:p>
            <a:r>
              <a:rPr lang="en-IN" b="1" dirty="0" smtClean="0">
                <a:solidFill>
                  <a:srgbClr val="C00000"/>
                </a:solidFill>
              </a:rPr>
              <a:t>MPEG-4 Extensions Compared with MPEG-2</a:t>
            </a:r>
          </a:p>
          <a:p>
            <a:r>
              <a:rPr lang="en-IN" sz="2400" dirty="0" smtClean="0"/>
              <a:t>New or improved functionalities.</a:t>
            </a:r>
          </a:p>
          <a:p>
            <a:r>
              <a:rPr lang="en-IN" sz="2400" dirty="0" smtClean="0"/>
              <a:t>MPEG-4 must additionally provide some other important so-called standard functions included in previously available standards.</a:t>
            </a:r>
          </a:p>
          <a:p>
            <a:pPr marL="457200" indent="-457200">
              <a:buFont typeface="+mj-lt"/>
              <a:buAutoNum type="arabicPeriod"/>
            </a:pPr>
            <a:r>
              <a:rPr lang="en-IN" sz="2400" dirty="0" smtClean="0"/>
              <a:t>MPEG-4 makes it possible to </a:t>
            </a:r>
            <a:r>
              <a:rPr lang="en-IN" sz="2400" dirty="0" smtClean="0">
                <a:solidFill>
                  <a:srgbClr val="00B050"/>
                </a:solidFill>
              </a:rPr>
              <a:t>scale content, spatial and temporal resolution, quality, and complexity with finer granularity</a:t>
            </a:r>
            <a:r>
              <a:rPr lang="en-IN" sz="2400" dirty="0" smtClean="0"/>
              <a:t>. This content-based scalability implies the existence of a priority mechanism for a scene’s objects.</a:t>
            </a:r>
          </a:p>
          <a:p>
            <a:pPr marL="457200" indent="-457200">
              <a:buFont typeface="+mj-lt"/>
              <a:buAutoNum type="arabicPeriod"/>
            </a:pPr>
            <a:r>
              <a:rPr lang="en-IN" sz="2400" dirty="0" smtClean="0"/>
              <a:t>MPEG-4 incorporates a </a:t>
            </a:r>
            <a:r>
              <a:rPr lang="en-IN" sz="2400" dirty="0" smtClean="0">
                <a:solidFill>
                  <a:srgbClr val="00B050"/>
                </a:solidFill>
              </a:rPr>
              <a:t>syntax and various coding methods</a:t>
            </a:r>
            <a:r>
              <a:rPr lang="en-IN" sz="2400" dirty="0" smtClean="0"/>
              <a:t> to support content based manipulation and bit stream editing</a:t>
            </a:r>
            <a:r>
              <a:rPr lang="en-IN" sz="2400" i="1" dirty="0" smtClean="0"/>
              <a:t>, without requiring transcoding (conversion </a:t>
            </a:r>
            <a:r>
              <a:rPr lang="en-IN" sz="2400" dirty="0" smtClean="0"/>
              <a:t>from one coding system to another). This means that the user should be able to access a specific object within a scene or bit stream, thus making it possible to easily change the object’s properties.</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915400" cy="6400800"/>
          </a:xfrm>
        </p:spPr>
        <p:txBody>
          <a:bodyPr>
            <a:normAutofit fontScale="92500"/>
          </a:bodyPr>
          <a:lstStyle/>
          <a:p>
            <a:endParaRPr lang="en-IN" sz="1100" dirty="0" smtClean="0"/>
          </a:p>
          <a:p>
            <a:pPr marL="457200" indent="-457200">
              <a:buAutoNum type="arabicPeriod" startAt="3"/>
            </a:pPr>
            <a:r>
              <a:rPr lang="en-IN" sz="2400" dirty="0" smtClean="0"/>
              <a:t>MPEG-4 offers efficient, content-based tools to access and organize multimedia data</a:t>
            </a:r>
            <a:r>
              <a:rPr lang="en-IN" sz="2400" i="1" dirty="0" smtClean="0"/>
              <a:t>. These features include </a:t>
            </a:r>
            <a:r>
              <a:rPr lang="en-IN" sz="2400" i="1" dirty="0" smtClean="0">
                <a:solidFill>
                  <a:srgbClr val="00B050"/>
                </a:solidFill>
              </a:rPr>
              <a:t>indexing, addition of hyperlinks, queries, viewing data, </a:t>
            </a:r>
            <a:r>
              <a:rPr lang="en-IN" sz="2400" dirty="0" smtClean="0">
                <a:solidFill>
                  <a:srgbClr val="00B050"/>
                </a:solidFill>
              </a:rPr>
              <a:t>uploading or downloading data, and deleting data.</a:t>
            </a:r>
          </a:p>
          <a:p>
            <a:pPr marL="457200" indent="-457200">
              <a:buAutoNum type="arabicPeriod" startAt="3"/>
            </a:pPr>
            <a:r>
              <a:rPr lang="en-IN" sz="2400" dirty="0" smtClean="0"/>
              <a:t>MPEG-4 supports </a:t>
            </a:r>
            <a:r>
              <a:rPr lang="en-IN" sz="2400" dirty="0" smtClean="0">
                <a:solidFill>
                  <a:srgbClr val="00B050"/>
                </a:solidFill>
              </a:rPr>
              <a:t>efficient methods of combining</a:t>
            </a:r>
            <a:r>
              <a:rPr lang="en-IN" sz="2400" dirty="0" smtClean="0"/>
              <a:t> synthetic and natural scenes (e.g., text and graphics overlays).</a:t>
            </a:r>
          </a:p>
          <a:p>
            <a:pPr marL="457200" indent="-457200">
              <a:buAutoNum type="arabicPeriod" startAt="3"/>
            </a:pPr>
            <a:r>
              <a:rPr lang="en-IN" sz="2400" dirty="0" smtClean="0"/>
              <a:t>MPEG-4 supports </a:t>
            </a:r>
            <a:r>
              <a:rPr lang="en-IN" sz="2400" dirty="0" smtClean="0">
                <a:solidFill>
                  <a:srgbClr val="00B050"/>
                </a:solidFill>
              </a:rPr>
              <a:t>scenes with different views/sound tracks </a:t>
            </a:r>
            <a:r>
              <a:rPr lang="en-IN" sz="2400" dirty="0" smtClean="0"/>
              <a:t>and can efficiently code them together with sufficient information to synchronize the resulting basic streams.</a:t>
            </a:r>
          </a:p>
          <a:p>
            <a:pPr marL="457200" indent="-457200">
              <a:buAutoNum type="arabicPeriod" startAt="3"/>
            </a:pPr>
            <a:r>
              <a:rPr lang="en-IN" sz="2400" dirty="0" smtClean="0"/>
              <a:t>MPEG-4 is thus needed in order to provide substantially </a:t>
            </a:r>
            <a:r>
              <a:rPr lang="en-IN" sz="2400" dirty="0" smtClean="0">
                <a:solidFill>
                  <a:srgbClr val="00B050"/>
                </a:solidFill>
              </a:rPr>
              <a:t>better audiovisual quality</a:t>
            </a:r>
            <a:r>
              <a:rPr lang="en-IN" sz="2400" dirty="0" smtClean="0"/>
              <a:t> than either existing standards or standards under development (e.g. H.263), at comparably low bit rates.</a:t>
            </a:r>
          </a:p>
          <a:p>
            <a:pPr marL="457200" indent="-457200">
              <a:buAutoNum type="arabicPeriod" startAt="3"/>
            </a:pPr>
            <a:r>
              <a:rPr lang="en-US" sz="2400" dirty="0" smtClean="0"/>
              <a:t>It provide sufficient </a:t>
            </a:r>
            <a:r>
              <a:rPr lang="en-US" sz="2400" dirty="0" smtClean="0">
                <a:solidFill>
                  <a:srgbClr val="00B050"/>
                </a:solidFill>
              </a:rPr>
              <a:t>robustness against serious errors</a:t>
            </a:r>
            <a:r>
              <a:rPr lang="en-US" sz="2400" dirty="0" smtClean="0"/>
              <a:t>. </a:t>
            </a:r>
            <a:r>
              <a:rPr lang="en-IN" sz="2400" dirty="0" smtClean="0"/>
              <a:t>for example, selective forward error correction, error containment, or error concealment.</a:t>
            </a:r>
          </a:p>
          <a:p>
            <a:pPr marL="457200" indent="-457200">
              <a:buAutoNum type="arabicPeriod" startAt="3"/>
            </a:pPr>
            <a:r>
              <a:rPr lang="en-IN" sz="2400" dirty="0" smtClean="0"/>
              <a:t>MPEG-4 incorporates </a:t>
            </a:r>
            <a:r>
              <a:rPr lang="en-IN" sz="2400" dirty="0" smtClean="0">
                <a:solidFill>
                  <a:srgbClr val="00B050"/>
                </a:solidFill>
              </a:rPr>
              <a:t>efficient methods to improve temporal random access</a:t>
            </a:r>
            <a:r>
              <a:rPr lang="en-IN" sz="2400" dirty="0" smtClean="0"/>
              <a:t> to parts of an audiovisual sequence in a limited time interval with fine resolution.</a:t>
            </a:r>
            <a:endParaRPr lang="en-IN" sz="2400"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610600" cy="6324600"/>
          </a:xfrm>
        </p:spPr>
        <p:txBody>
          <a:bodyPr/>
          <a:lstStyle/>
          <a:p>
            <a:r>
              <a:rPr lang="en-IN" b="1" dirty="0" smtClean="0">
                <a:solidFill>
                  <a:srgbClr val="C00000"/>
                </a:solidFill>
              </a:rPr>
              <a:t>Audiovisual Objects (AVOs) in MPEG-4</a:t>
            </a:r>
          </a:p>
          <a:p>
            <a:r>
              <a:rPr lang="en-IN" sz="2400" dirty="0" smtClean="0"/>
              <a:t>Audiovisual scenes in MPEG-4 are composed of audiovisual objects (AVOs), which are organized in a hierarchical fashion.</a:t>
            </a:r>
          </a:p>
          <a:p>
            <a:r>
              <a:rPr lang="en-IN" sz="2400" dirty="0" smtClean="0"/>
              <a:t>Primitive AVOs are found at the lowest level of the hierarchy. Examples are:</a:t>
            </a:r>
          </a:p>
          <a:p>
            <a:pPr>
              <a:buNone/>
            </a:pPr>
            <a:r>
              <a:rPr lang="en-IN" sz="2400" b="1" dirty="0" smtClean="0"/>
              <a:t>                   </a:t>
            </a:r>
            <a:r>
              <a:rPr lang="en-IN" sz="2400" dirty="0" smtClean="0"/>
              <a:t>-a two-dimensional fixed background,</a:t>
            </a:r>
          </a:p>
          <a:p>
            <a:pPr>
              <a:buNone/>
            </a:pPr>
            <a:r>
              <a:rPr lang="en-IN" sz="2400" dirty="0" smtClean="0"/>
              <a:t>                    -the image of a talking person (without background) or</a:t>
            </a:r>
          </a:p>
          <a:p>
            <a:pPr>
              <a:buNone/>
            </a:pPr>
            <a:r>
              <a:rPr lang="en-IN" sz="2400" dirty="0" smtClean="0"/>
              <a:t>                    -the speech associated with the person.</a:t>
            </a:r>
          </a:p>
          <a:p>
            <a:pPr>
              <a:buNone/>
            </a:pPr>
            <a:endParaRPr lang="en-IN" sz="2400" dirty="0"/>
          </a:p>
        </p:txBody>
      </p:sp>
      <p:pic>
        <p:nvPicPr>
          <p:cNvPr id="1027" name="Picture 3"/>
          <p:cNvPicPr>
            <a:picLocks noChangeAspect="1" noChangeArrowheads="1"/>
          </p:cNvPicPr>
          <p:nvPr/>
        </p:nvPicPr>
        <p:blipFill>
          <a:blip r:embed="rId2"/>
          <a:srcRect/>
          <a:stretch>
            <a:fillRect/>
          </a:stretch>
        </p:blipFill>
        <p:spPr bwMode="auto">
          <a:xfrm>
            <a:off x="1371600" y="4114800"/>
            <a:ext cx="6067425" cy="1819275"/>
          </a:xfrm>
          <a:prstGeom prst="rect">
            <a:avLst/>
          </a:prstGeom>
          <a:noFill/>
          <a:ln w="9525">
            <a:noFill/>
            <a:miter lim="800000"/>
            <a:headEnd/>
            <a:tailEnd/>
          </a:ln>
          <a:effectLst/>
        </p:spPr>
      </p:pic>
      <p:sp>
        <p:nvSpPr>
          <p:cNvPr id="6" name="TextBox 5"/>
          <p:cNvSpPr txBox="1"/>
          <p:nvPr/>
        </p:nvSpPr>
        <p:spPr>
          <a:xfrm>
            <a:off x="1828800" y="6096000"/>
            <a:ext cx="4724400" cy="400110"/>
          </a:xfrm>
          <a:prstGeom prst="rect">
            <a:avLst/>
          </a:prstGeom>
          <a:noFill/>
        </p:spPr>
        <p:txBody>
          <a:bodyPr wrap="square" rtlCol="0">
            <a:spAutoFit/>
          </a:bodyPr>
          <a:lstStyle/>
          <a:p>
            <a:r>
              <a:rPr lang="en-US" sz="2000" dirty="0" smtClean="0"/>
              <a:t>Example of an audiovisual scene in MPEG-4</a:t>
            </a:r>
            <a:endParaRPr lang="en-IN" sz="2000"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534400" cy="6477000"/>
          </a:xfrm>
        </p:spPr>
        <p:txBody>
          <a:bodyPr>
            <a:normAutofit/>
          </a:bodyPr>
          <a:lstStyle/>
          <a:p>
            <a:r>
              <a:rPr lang="en-IN" sz="2400" dirty="0" smtClean="0"/>
              <a:t>MPEG-4 standardizes a number of these primitive AVOs that can be used to represent natural as well as synthetic types of content, which can be either two- or three dimensional.</a:t>
            </a:r>
          </a:p>
          <a:p>
            <a:r>
              <a:rPr lang="en-IN" sz="2400" dirty="0" smtClean="0"/>
              <a:t>AVOs are individually coded in order to achieve maximum efficiency. They can be represented independently of other AVOs or of the background information.</a:t>
            </a:r>
          </a:p>
          <a:p>
            <a:r>
              <a:rPr lang="en-IN" sz="2400" dirty="0" smtClean="0"/>
              <a:t>MPEG is working with representatives of organizations that manage electronic media rights on defining a syntax for storing information about </a:t>
            </a:r>
            <a:r>
              <a:rPr lang="en-IN" sz="2400" b="1" dirty="0" smtClean="0"/>
              <a:t>Intellectual Property Rights (IPR) </a:t>
            </a:r>
            <a:r>
              <a:rPr lang="en-IN" sz="2400" dirty="0" smtClean="0"/>
              <a:t>pertaining to MPEG-4 AVOs and on developing tools to support IPR identification and IPR protection.</a:t>
            </a:r>
          </a:p>
          <a:p>
            <a:r>
              <a:rPr lang="en-IN" sz="2400" dirty="0" smtClean="0"/>
              <a:t>The MPEG-4 standard thus incorporates support for unambiguous identification using attributes assigned by international naming authorities.</a:t>
            </a:r>
          </a:p>
          <a:p>
            <a:r>
              <a:rPr lang="en-IN" sz="2400" dirty="0" smtClean="0"/>
              <a:t>These can be used to identify the current holder of the rights to an AVO</a:t>
            </a:r>
            <a:endParaRPr lang="en-IN" sz="2400"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534400" cy="6400800"/>
          </a:xfrm>
        </p:spPr>
        <p:txBody>
          <a:bodyPr/>
          <a:lstStyle/>
          <a:p>
            <a:r>
              <a:rPr lang="en-IN" sz="2400" b="1" dirty="0" smtClean="0">
                <a:solidFill>
                  <a:srgbClr val="C00000"/>
                </a:solidFill>
              </a:rPr>
              <a:t>Combining AVOs into Scenes</a:t>
            </a:r>
          </a:p>
          <a:p>
            <a:r>
              <a:rPr lang="en-IN" sz="2400" dirty="0" smtClean="0"/>
              <a:t>AVOs are combined in a hierarchical fashion to make audiovisual scenes.</a:t>
            </a:r>
          </a:p>
          <a:p>
            <a:r>
              <a:rPr lang="en-IN" sz="2400" dirty="0" smtClean="0"/>
              <a:t>The result is a dynamic, tree-like structure of AVOs that can be changed through user interaction.</a:t>
            </a:r>
          </a:p>
          <a:p>
            <a:pPr>
              <a:buNone/>
            </a:pPr>
            <a:endParaRPr lang="en-IN" sz="2400" dirty="0" smtClean="0"/>
          </a:p>
          <a:p>
            <a:r>
              <a:rPr lang="en-IN" sz="2400" b="1" dirty="0" smtClean="0">
                <a:solidFill>
                  <a:srgbClr val="C00000"/>
                </a:solidFill>
              </a:rPr>
              <a:t>Coding of Visual Objects</a:t>
            </a:r>
          </a:p>
          <a:p>
            <a:r>
              <a:rPr lang="en-IN" sz="2400" dirty="0" smtClean="0"/>
              <a:t>Three fundamental video coding extensions, in MPEG-4 are</a:t>
            </a:r>
          </a:p>
          <a:p>
            <a:pPr lvl="2">
              <a:buFont typeface="Wingdings" pitchFamily="2" charset="2"/>
              <a:buChar char="Ø"/>
            </a:pPr>
            <a:r>
              <a:rPr lang="en-IN" dirty="0" smtClean="0"/>
              <a:t>  Object-based scene layering and separate coding and decoding of layers.</a:t>
            </a:r>
          </a:p>
          <a:p>
            <a:pPr lvl="2">
              <a:buFont typeface="Wingdings" pitchFamily="2" charset="2"/>
              <a:buChar char="Ø"/>
            </a:pPr>
            <a:r>
              <a:rPr lang="en-IN" sz="2400" dirty="0" smtClean="0"/>
              <a:t>  Shape-adaptive DCT coding.</a:t>
            </a:r>
          </a:p>
          <a:p>
            <a:pPr lvl="2">
              <a:buFont typeface="Wingdings" pitchFamily="2" charset="2"/>
              <a:buChar char="Ø"/>
            </a:pPr>
            <a:r>
              <a:rPr lang="en-IN" sz="2400" dirty="0" smtClean="0"/>
              <a:t>  Object-based tool box for motion prediction</a:t>
            </a:r>
            <a:endParaRPr lang="en-IN" sz="2400"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610600" cy="2743200"/>
          </a:xfrm>
        </p:spPr>
        <p:txBody>
          <a:bodyPr>
            <a:normAutofit/>
          </a:bodyPr>
          <a:lstStyle/>
          <a:p>
            <a:r>
              <a:rPr lang="en-IN" sz="2800" b="1" dirty="0" smtClean="0">
                <a:solidFill>
                  <a:srgbClr val="C00000"/>
                </a:solidFill>
              </a:rPr>
              <a:t>Object-based scene layering and separate coding and decoding of layers</a:t>
            </a:r>
          </a:p>
          <a:p>
            <a:r>
              <a:rPr lang="en-IN" sz="2400" dirty="0" smtClean="0"/>
              <a:t>Divide the scene into layers that represent its physical objects.</a:t>
            </a:r>
          </a:p>
          <a:p>
            <a:r>
              <a:rPr lang="en-IN" sz="2400" dirty="0" smtClean="0"/>
              <a:t>Each object is then coded separately and transmitted over its respective bit stream layer.</a:t>
            </a:r>
            <a:endParaRPr lang="en-IN" sz="2400" b="1" dirty="0"/>
          </a:p>
        </p:txBody>
      </p:sp>
      <p:pic>
        <p:nvPicPr>
          <p:cNvPr id="4" name="Picture 2"/>
          <p:cNvPicPr>
            <a:picLocks noChangeAspect="1" noChangeArrowheads="1"/>
          </p:cNvPicPr>
          <p:nvPr/>
        </p:nvPicPr>
        <p:blipFill>
          <a:blip r:embed="rId2"/>
          <a:srcRect/>
          <a:stretch>
            <a:fillRect/>
          </a:stretch>
        </p:blipFill>
        <p:spPr bwMode="auto">
          <a:xfrm>
            <a:off x="1143000" y="2895600"/>
            <a:ext cx="6781799" cy="3095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534400" cy="6324600"/>
          </a:xfrm>
        </p:spPr>
        <p:txBody>
          <a:bodyPr>
            <a:normAutofit/>
          </a:bodyPr>
          <a:lstStyle/>
          <a:p>
            <a:r>
              <a:rPr lang="en-IN" sz="2400" dirty="0" smtClean="0"/>
              <a:t>Advantage: Each bit stream layer can be independently processed and separately coded and decoded. This achieves efficient coding and permits content-based functionalities.</a:t>
            </a:r>
          </a:p>
          <a:p>
            <a:r>
              <a:rPr lang="en-IN" sz="2400" dirty="0" smtClean="0"/>
              <a:t>If transmission takes place in environments susceptible to errors, different layers can be treated differently.</a:t>
            </a:r>
          </a:p>
          <a:p>
            <a:r>
              <a:rPr lang="en-IN" sz="2400" dirty="0" smtClean="0">
                <a:solidFill>
                  <a:srgbClr val="C00000"/>
                </a:solidFill>
              </a:rPr>
              <a:t>Shape-adaptive DCT coding</a:t>
            </a:r>
          </a:p>
          <a:p>
            <a:r>
              <a:rPr lang="en-IN" sz="2400" dirty="0" smtClean="0"/>
              <a:t>After a scene has been successfully segmented, creating the different object layers, each layer is coded separately. This is done using a SA-DCT[Shape Adaptive-DCT] coding technique that adapts itself to the object’s shape.</a:t>
            </a:r>
          </a:p>
          <a:p>
            <a:r>
              <a:rPr lang="en-IN" sz="2400" dirty="0" smtClean="0"/>
              <a:t>Shape-adaptive DCT allows transformation coding of image blocks of any shape.</a:t>
            </a:r>
          </a:p>
          <a:p>
            <a:r>
              <a:rPr lang="en-IN" sz="2400" dirty="0" smtClean="0"/>
              <a:t>For each object layer, the object shape information is transmitted first.</a:t>
            </a:r>
            <a:endParaRPr lang="en-IN" sz="2400"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610600" cy="6400800"/>
          </a:xfrm>
        </p:spPr>
        <p:txBody>
          <a:bodyPr>
            <a:normAutofit/>
          </a:bodyPr>
          <a:lstStyle/>
          <a:p>
            <a:r>
              <a:rPr lang="en-IN" sz="2400" dirty="0" smtClean="0"/>
              <a:t>This is followed by the blocks’ motion vectors and the DCT coefficients corresponding to the motion and to the object’s texture information as described by luminance and chrominance.</a:t>
            </a:r>
          </a:p>
          <a:p>
            <a:r>
              <a:rPr lang="en-IN" sz="2400" dirty="0" smtClean="0"/>
              <a:t>In order to permit separate decoding of each object layer, the coding uses no information about shape, motion, or texture outside of the respective layer.</a:t>
            </a:r>
          </a:p>
          <a:p>
            <a:r>
              <a:rPr lang="en-IN" sz="2400" dirty="0" smtClean="0"/>
              <a:t>Input images to be encoded are split into grids of macro blocks and blocks. A block motion vector is transmitted for each macro block.</a:t>
            </a:r>
          </a:p>
          <a:p>
            <a:r>
              <a:rPr lang="en-IN" sz="2400" dirty="0" smtClean="0">
                <a:solidFill>
                  <a:srgbClr val="C00000"/>
                </a:solidFill>
              </a:rPr>
              <a:t>Object-based tool box for motion prediction</a:t>
            </a:r>
            <a:endParaRPr lang="en-IN" sz="2400" dirty="0">
              <a:solidFill>
                <a:srgbClr val="C00000"/>
              </a:solidFill>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228600" y="228600"/>
            <a:ext cx="8686800" cy="6629400"/>
          </a:xfrm>
        </p:spPr>
        <p:txBody>
          <a:bodyPr>
            <a:normAutofit/>
          </a:bodyPr>
          <a:lstStyle/>
          <a:p>
            <a:r>
              <a:rPr lang="en-IN" b="1" dirty="0" smtClean="0">
                <a:solidFill>
                  <a:srgbClr val="C00000"/>
                </a:solidFill>
              </a:rPr>
              <a:t>Streams in the MPEG-4 Standard</a:t>
            </a:r>
          </a:p>
          <a:p>
            <a:r>
              <a:rPr lang="en-IN" sz="2400" dirty="0" smtClean="0"/>
              <a:t>MPEG-4 divides content into multiple objects, the stream properties affect multiplexing, </a:t>
            </a:r>
            <a:r>
              <a:rPr lang="en-IN" sz="2400" dirty="0" err="1" smtClean="0"/>
              <a:t>demultiplexing</a:t>
            </a:r>
            <a:r>
              <a:rPr lang="en-IN" sz="2400" dirty="0" smtClean="0"/>
              <a:t>, and synchronization of multiple streams.</a:t>
            </a:r>
          </a:p>
          <a:p>
            <a:r>
              <a:rPr lang="en-IN" sz="2400" dirty="0" smtClean="0"/>
              <a:t>AVO data is bundled into one or more Elementary Streams</a:t>
            </a:r>
            <a:r>
              <a:rPr lang="en-IN" sz="2400" i="1" dirty="0" smtClean="0"/>
              <a:t>.</a:t>
            </a:r>
          </a:p>
          <a:p>
            <a:r>
              <a:rPr lang="en-IN" sz="2400" dirty="0" smtClean="0"/>
              <a:t>These are characterized by the Quality of Service (QoS) needed for transmission (e.g., maximum bit rate or bit error rate) as well as other parameters, for example, stream type information, which helps determine the resources required in the decoder and the precision of time information in the coder.</a:t>
            </a:r>
          </a:p>
          <a:p>
            <a:r>
              <a:rPr lang="en-IN" sz="2400" dirty="0" smtClean="0"/>
              <a:t>Stream characteristics is transported from the source to the sink in a synchronized fashion over networks having different QoS is specified in terms of an Access Unit Layer and  conceptual two layer multiplexer.</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610600" cy="6324600"/>
          </a:xfrm>
        </p:spPr>
        <p:txBody>
          <a:bodyPr/>
          <a:lstStyle/>
          <a:p>
            <a:r>
              <a:rPr lang="en-IN" sz="2400" dirty="0" smtClean="0"/>
              <a:t>The Access Unit Layer allows Access Units to be identified within Elementary Streams, for example, video or audio frames, and scene description commands, reestablishment of the time base of an AV-object or of a scene description as well as synchronization between them.</a:t>
            </a:r>
          </a:p>
          <a:p>
            <a:r>
              <a:rPr lang="en-IN" sz="2400" dirty="0" smtClean="0"/>
              <a:t>The </a:t>
            </a:r>
            <a:r>
              <a:rPr lang="en-IN" sz="2400" dirty="0" err="1" smtClean="0"/>
              <a:t>FlexMux</a:t>
            </a:r>
            <a:r>
              <a:rPr lang="en-IN" sz="2400" dirty="0" smtClean="0"/>
              <a:t> Layer (</a:t>
            </a:r>
            <a:r>
              <a:rPr lang="en-IN" sz="2400" dirty="0" err="1" smtClean="0"/>
              <a:t>Fle</a:t>
            </a:r>
            <a:r>
              <a:rPr lang="en-IN" sz="2400" dirty="0" smtClean="0"/>
              <a:t> </a:t>
            </a:r>
            <a:r>
              <a:rPr lang="en-IN" sz="2400" dirty="0" err="1" smtClean="0"/>
              <a:t>xible</a:t>
            </a:r>
            <a:r>
              <a:rPr lang="en-IN" sz="2400" dirty="0" smtClean="0"/>
              <a:t> Multiplex) comprises a multiplexing tool that allows Elementary Streams (ESs) to be grouped with minimal multiplexing overhead.</a:t>
            </a:r>
          </a:p>
          <a:p>
            <a:r>
              <a:rPr lang="en-IN" sz="2400" dirty="0" smtClean="0"/>
              <a:t>The </a:t>
            </a:r>
            <a:r>
              <a:rPr lang="en-IN" sz="2400" dirty="0" err="1" smtClean="0"/>
              <a:t>TransMux</a:t>
            </a:r>
            <a:r>
              <a:rPr lang="en-IN" sz="2400" dirty="0" smtClean="0"/>
              <a:t> Layer (Transport Multiplexing) models the layer that provides the transport services that match the required QoS.</a:t>
            </a:r>
          </a:p>
          <a:p>
            <a:r>
              <a:rPr lang="en-IN" sz="2400" dirty="0" smtClean="0"/>
              <a:t>In the </a:t>
            </a:r>
            <a:r>
              <a:rPr lang="en-IN" sz="2400" dirty="0" err="1" smtClean="0"/>
              <a:t>TransMux</a:t>
            </a:r>
            <a:r>
              <a:rPr lang="en-IN" sz="2400" dirty="0" smtClean="0"/>
              <a:t> Layer, Only interface is </a:t>
            </a:r>
            <a:r>
              <a:rPr lang="en-IN" sz="2400" dirty="0" err="1" smtClean="0"/>
              <a:t>specified.Layer</a:t>
            </a:r>
            <a:r>
              <a:rPr lang="en-IN" sz="2400" dirty="0" smtClean="0"/>
              <a:t> can be any network e.g. RTP/UDP/IP, AAL5/ATM</a:t>
            </a:r>
            <a:endParaRPr lang="en-IN" sz="2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0"/>
            <a:ext cx="8382000" cy="6858000"/>
          </a:xfrm>
        </p:spPr>
        <p:txBody>
          <a:bodyPr>
            <a:normAutofit fontScale="92500" lnSpcReduction="10000"/>
          </a:bodyPr>
          <a:lstStyle/>
          <a:p>
            <a:r>
              <a:rPr lang="en-US" dirty="0" smtClean="0">
                <a:solidFill>
                  <a:schemeClr val="accent2">
                    <a:lumMod val="75000"/>
                  </a:schemeClr>
                </a:solidFill>
              </a:rPr>
              <a:t>Source coding</a:t>
            </a:r>
          </a:p>
          <a:p>
            <a:r>
              <a:rPr lang="en-US" sz="2400" dirty="0" smtClean="0"/>
              <a:t>It is a </a:t>
            </a:r>
            <a:r>
              <a:rPr lang="en-US" sz="2400" dirty="0" err="1" smtClean="0"/>
              <a:t>lossy</a:t>
            </a:r>
            <a:r>
              <a:rPr lang="en-US" sz="2400" dirty="0" smtClean="0"/>
              <a:t> process.</a:t>
            </a:r>
            <a:endParaRPr lang="en-IN" sz="2400" dirty="0" smtClean="0"/>
          </a:p>
          <a:p>
            <a:r>
              <a:rPr lang="en-IN" sz="2400" dirty="0" smtClean="0"/>
              <a:t>It considers, the semantics of the information to be encoded.</a:t>
            </a:r>
          </a:p>
          <a:p>
            <a:r>
              <a:rPr lang="en-IN" sz="2400" dirty="0" smtClean="0"/>
              <a:t>The degree of compression depends on the medium.</a:t>
            </a:r>
          </a:p>
          <a:p>
            <a:r>
              <a:rPr lang="en-IN" sz="2400" dirty="0" smtClean="0"/>
              <a:t>In the case of lossy compression, a relation exists between the </a:t>
            </a:r>
            <a:r>
              <a:rPr lang="en-IN" sz="2400" dirty="0" err="1" smtClean="0"/>
              <a:t>uncoded</a:t>
            </a:r>
            <a:r>
              <a:rPr lang="en-IN" sz="2400" dirty="0" smtClean="0"/>
              <a:t> data and the decoded data; the data streams are similar but not identical.</a:t>
            </a:r>
          </a:p>
          <a:p>
            <a:r>
              <a:rPr lang="en-IN" sz="2400" dirty="0" smtClean="0"/>
              <a:t>The characteristics of the medium can be exploited.</a:t>
            </a:r>
          </a:p>
          <a:p>
            <a:r>
              <a:rPr lang="en-US" sz="2400" dirty="0" smtClean="0">
                <a:solidFill>
                  <a:schemeClr val="accent1">
                    <a:lumMod val="75000"/>
                  </a:schemeClr>
                </a:solidFill>
              </a:rPr>
              <a:t>FOR EXAMPLE:</a:t>
            </a:r>
          </a:p>
          <a:p>
            <a:r>
              <a:rPr lang="en-IN" sz="2400" dirty="0" smtClean="0"/>
              <a:t>In the case of speech, a considerable reduction of the amount of data can be achieved by transforming the time-dependent signal into the frequency domain, followed by an encoding of the formants.</a:t>
            </a:r>
          </a:p>
          <a:p>
            <a:r>
              <a:rPr lang="en-IN" sz="2400" dirty="0" smtClean="0"/>
              <a:t>In the case of still images, spatial redundancies can be used for compression through a content prediction technique.</a:t>
            </a:r>
          </a:p>
          <a:p>
            <a:r>
              <a:rPr lang="en-IN" sz="2400" dirty="0" smtClean="0"/>
              <a:t>Other techniques perform a transformation of the spatial domain into the two-dimensional frequency domain by using the cosine transform. Low frequencies define the average color, and the information of higher frequencies contains the sharp edges. Hence, low frequencies are much more important than the higher frequencies, a feature that can be used for compression.</a:t>
            </a:r>
          </a:p>
          <a:p>
            <a:endParaRPr lang="en-IN" sz="2000"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lstStyle/>
          <a:p>
            <a:r>
              <a:rPr lang="en-IN" b="1" dirty="0" smtClean="0">
                <a:solidFill>
                  <a:schemeClr val="accent6">
                    <a:lumMod val="75000"/>
                  </a:schemeClr>
                </a:solidFill>
              </a:rPr>
              <a:t>MPEG-7</a:t>
            </a:r>
          </a:p>
          <a:p>
            <a:r>
              <a:rPr lang="en-IN" sz="2400" dirty="0" smtClean="0"/>
              <a:t>MPEG-7 ISO Working Group was to establish a </a:t>
            </a:r>
            <a:r>
              <a:rPr lang="en-IN" sz="2400" b="1" dirty="0" smtClean="0"/>
              <a:t>metadata standard.</a:t>
            </a:r>
          </a:p>
          <a:p>
            <a:r>
              <a:rPr lang="en-IN" sz="2400" dirty="0" smtClean="0"/>
              <a:t>The use of metadata aims at a new type of extension to the coding of multimedia data: mainly improved searching techniques and display strategies, but also consistency checking and, for example, scaling that incorporates consistency and priority. </a:t>
            </a:r>
          </a:p>
          <a:p>
            <a:r>
              <a:rPr lang="en-IN" sz="2400" dirty="0" smtClean="0"/>
              <a:t>MPEG-7 calls for the integration and extension of other media content formats (especially MPEG-4) in this way.</a:t>
            </a:r>
          </a:p>
          <a:p>
            <a:r>
              <a:rPr lang="en-IN" sz="2400" dirty="0" smtClean="0"/>
              <a:t>In addition to the coding of metadata, MPEG-7 will define interfaces (and only the interfaces) for working in tandem with tools for </a:t>
            </a:r>
            <a:r>
              <a:rPr lang="en-IN" sz="2400" b="1" dirty="0" smtClean="0"/>
              <a:t>automatic content analysis </a:t>
            </a:r>
            <a:r>
              <a:rPr lang="en-IN" sz="2400" dirty="0" smtClean="0"/>
              <a:t>and </a:t>
            </a:r>
            <a:r>
              <a:rPr lang="en-IN" sz="2400" b="1" dirty="0" smtClean="0"/>
              <a:t>search engines</a:t>
            </a:r>
            <a:r>
              <a:rPr lang="en-IN" sz="2400" dirty="0" smtClean="0"/>
              <a:t>, but not these services themselves.</a:t>
            </a:r>
            <a:endParaRPr lang="en-IN" sz="2400" b="1"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MPEG-4 Example</a:t>
            </a:r>
          </a:p>
        </p:txBody>
      </p:sp>
      <p:pic>
        <p:nvPicPr>
          <p:cNvPr id="10243" name="Picture 3"/>
          <p:cNvPicPr>
            <a:picLocks noGrp="1" noChangeAspect="1" noChangeArrowheads="1"/>
          </p:cNvPicPr>
          <p:nvPr>
            <p:ph idx="1"/>
          </p:nvPr>
        </p:nvPicPr>
        <p:blipFill>
          <a:blip r:embed="rId3"/>
          <a:srcRect l="14674" t="33636" r="10992" b="7498"/>
          <a:stretch>
            <a:fillRect/>
          </a:stretch>
        </p:blipFill>
        <p:spPr>
          <a:xfrm>
            <a:off x="0" y="0"/>
            <a:ext cx="9144000" cy="6705600"/>
          </a:xfrm>
          <a:noFill/>
        </p:spPr>
      </p:pic>
      <p:sp>
        <p:nvSpPr>
          <p:cNvPr id="10244" name="Text Box 4"/>
          <p:cNvSpPr txBox="1">
            <a:spLocks noChangeArrowheads="1"/>
          </p:cNvSpPr>
          <p:nvPr/>
        </p:nvSpPr>
        <p:spPr bwMode="auto">
          <a:xfrm>
            <a:off x="6521450" y="6284913"/>
            <a:ext cx="2241550" cy="366712"/>
          </a:xfrm>
          <a:prstGeom prst="rect">
            <a:avLst/>
          </a:prstGeom>
          <a:noFill/>
          <a:ln w="9525">
            <a:noFill/>
            <a:miter lim="800000"/>
            <a:headEnd/>
            <a:tailEnd/>
          </a:ln>
        </p:spPr>
        <p:txBody>
          <a:bodyPr wrap="none">
            <a:spAutoFit/>
          </a:bodyPr>
          <a:lstStyle/>
          <a:p>
            <a:r>
              <a:rPr lang="en-US"/>
              <a:t>ISO N3536 MPEG4 </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mtClean="0"/>
              <a:t>MPEG-4 Example</a:t>
            </a:r>
          </a:p>
        </p:txBody>
      </p:sp>
      <p:pic>
        <p:nvPicPr>
          <p:cNvPr id="12291" name="Picture 4"/>
          <p:cNvPicPr>
            <a:picLocks noGrp="1" noChangeAspect="1" noChangeArrowheads="1"/>
          </p:cNvPicPr>
          <p:nvPr>
            <p:ph idx="1"/>
          </p:nvPr>
        </p:nvPicPr>
        <p:blipFill>
          <a:blip r:embed="rId3"/>
          <a:srcRect/>
          <a:stretch>
            <a:fillRect/>
          </a:stretch>
        </p:blipFill>
        <p:spPr>
          <a:xfrm>
            <a:off x="381000" y="381000"/>
            <a:ext cx="8229600" cy="6477000"/>
          </a:xfrm>
          <a:noFill/>
        </p:spPr>
      </p:pic>
      <p:sp>
        <p:nvSpPr>
          <p:cNvPr id="12292" name="Text Box 6"/>
          <p:cNvSpPr txBox="1">
            <a:spLocks noChangeArrowheads="1"/>
          </p:cNvSpPr>
          <p:nvPr/>
        </p:nvSpPr>
        <p:spPr bwMode="auto">
          <a:xfrm>
            <a:off x="2362200" y="6284913"/>
            <a:ext cx="6553200" cy="304800"/>
          </a:xfrm>
          <a:prstGeom prst="rect">
            <a:avLst/>
          </a:prstGeom>
          <a:noFill/>
          <a:ln w="9525">
            <a:noFill/>
            <a:miter lim="800000"/>
            <a:headEnd/>
            <a:tailEnd/>
          </a:ln>
        </p:spPr>
        <p:txBody>
          <a:bodyPr>
            <a:spAutoFit/>
          </a:bodyPr>
          <a:lstStyle/>
          <a:p>
            <a:r>
              <a:rPr lang="en-US" sz="1400"/>
              <a:t>Daras, P. MPEG-4 Authoring Tool, </a:t>
            </a:r>
            <a:r>
              <a:rPr lang="en-US" sz="1400" i="1"/>
              <a:t>J. Applied Signal Processing</a:t>
            </a:r>
            <a:r>
              <a:rPr lang="en-US" sz="1400"/>
              <a:t>, 9, 1-18, 2003</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2400"/>
            <a:ext cx="8610600" cy="6553200"/>
          </a:xfrm>
        </p:spPr>
        <p:txBody>
          <a:bodyPr>
            <a:normAutofit lnSpcReduction="10000"/>
          </a:bodyPr>
          <a:lstStyle/>
          <a:p>
            <a:r>
              <a:rPr lang="en-IN" b="1" dirty="0" smtClean="0"/>
              <a:t>Fractal Compression</a:t>
            </a:r>
          </a:p>
          <a:p>
            <a:r>
              <a:rPr lang="en-IN" sz="2400" dirty="0" smtClean="0"/>
              <a:t>Fractal image and video compression represents an entirely different coding method.</a:t>
            </a:r>
          </a:p>
          <a:p>
            <a:r>
              <a:rPr lang="en-IN" sz="2400" dirty="0" smtClean="0"/>
              <a:t>In this technique, no actual pixel information is transmitted, rather only a transformation function that contains an image similar to the target image as a fixed point.</a:t>
            </a:r>
          </a:p>
          <a:p>
            <a:r>
              <a:rPr lang="en-IN" sz="2400" dirty="0" smtClean="0"/>
              <a:t>First of all, the decoding process is progressive and the decoding efficiency is scalable, since the quality of the decoded image increases with each iteration step. </a:t>
            </a:r>
          </a:p>
          <a:p>
            <a:r>
              <a:rPr lang="en-IN" sz="2400" dirty="0" smtClean="0"/>
              <a:t>Additionally, the process is independent of the resolution. The mapping function can be applied repeatedly in order to get more detail. </a:t>
            </a:r>
          </a:p>
          <a:p>
            <a:r>
              <a:rPr lang="en-IN" sz="2400" dirty="0" smtClean="0"/>
              <a:t>The third attribute is an asymmetry between the encoding and decoding processes.</a:t>
            </a:r>
          </a:p>
          <a:p>
            <a:r>
              <a:rPr lang="en-IN" sz="2400" dirty="0" smtClean="0"/>
              <a:t>The algorithm makes use of a fractal attribute of images: their self-similarity. Images consist of regions that are similar to one another. </a:t>
            </a:r>
          </a:p>
          <a:p>
            <a:endParaRPr lang="en-IN" sz="2400"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10600" cy="6324600"/>
          </a:xfrm>
        </p:spPr>
        <p:txBody>
          <a:bodyPr>
            <a:normAutofit lnSpcReduction="10000"/>
          </a:bodyPr>
          <a:lstStyle/>
          <a:p>
            <a:r>
              <a:rPr lang="en-IN" sz="2400" dirty="0" smtClean="0"/>
              <a:t>A transformation function then consists of a mapping of each region of an image to the most similar part of the image. </a:t>
            </a:r>
          </a:p>
          <a:p>
            <a:r>
              <a:rPr lang="en-IN" sz="2400" dirty="0" smtClean="0"/>
              <a:t>The mapping consists of contracting, stretching, rotating, and skewing the form of the image regions and adjusting their contrast and brightness. </a:t>
            </a:r>
          </a:p>
          <a:p>
            <a:r>
              <a:rPr lang="en-IN" sz="2400" dirty="0" smtClean="0"/>
              <a:t>The mapping is achieved in current implementations by dividing the original image into blocks (of 8 × 8 pixels) and, for each block, finding the most similar block of image regions (i.e., overlapping 16 × 16 pixel blocks). </a:t>
            </a:r>
          </a:p>
          <a:p>
            <a:r>
              <a:rPr lang="en-IN" sz="2400" dirty="0" smtClean="0"/>
              <a:t>The set of blocks compared with each (8×8) original block is increased by the possible geometric transformations. The most similar block can be found by minimizing a distance measure. Usually the sum of the quadratic pixel differences is minimized.</a:t>
            </a:r>
          </a:p>
          <a:p>
            <a:r>
              <a:rPr lang="en-IN" sz="2400" dirty="0" smtClean="0"/>
              <a:t>For natural images, fractal compression can achieve high compression ratios (up to 1000:1) with very good image quality. The biggest disadvantage of this coding method is the complexity of calculation and its low efficacy when applied to graphics images.</a:t>
            </a:r>
            <a:endParaRPr lang="en-IN" sz="2400"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1720840"/>
            <a:ext cx="6781800" cy="1754326"/>
          </a:xfrm>
          <a:prstGeom prst="rect">
            <a:avLst/>
          </a:prstGeom>
        </p:spPr>
        <p:txBody>
          <a:bodyPr wrap="square">
            <a:spAutoFit/>
          </a:bodyPr>
          <a:lstStyle/>
          <a:p>
            <a:r>
              <a:rPr lang="en-IN" dirty="0" smtClean="0"/>
              <a:t>Parameter Constraints for levels</a:t>
            </a:r>
          </a:p>
          <a:p>
            <a:r>
              <a:rPr lang="en-IN" dirty="0" smtClean="0"/>
              <a:t>Level                                  Max pixels      Max lines                  Max fps</a:t>
            </a:r>
          </a:p>
          <a:p>
            <a:r>
              <a:rPr lang="en-IN" dirty="0" smtClean="0"/>
              <a:t>Low                                           352                 288                              30</a:t>
            </a:r>
          </a:p>
          <a:p>
            <a:r>
              <a:rPr lang="en-IN" dirty="0" smtClean="0"/>
              <a:t>Main                                          720               576                               30</a:t>
            </a:r>
          </a:p>
          <a:p>
            <a:r>
              <a:rPr lang="en-IN" dirty="0" smtClean="0"/>
              <a:t>High-1440                                1440            1152                              60</a:t>
            </a:r>
          </a:p>
          <a:p>
            <a:r>
              <a:rPr lang="en-IN" dirty="0" smtClean="0"/>
              <a:t>High                                          1920            1152                                 60</a:t>
            </a:r>
            <a:endParaRPr lang="en-IN"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324600"/>
          </a:xfrm>
        </p:spPr>
        <p:txBody>
          <a:bodyPr>
            <a:normAutofit fontScale="92500" lnSpcReduction="10000"/>
          </a:bodyPr>
          <a:lstStyle/>
          <a:p>
            <a:pPr algn="ctr">
              <a:buNone/>
            </a:pPr>
            <a:r>
              <a:rPr lang="en-US" dirty="0" smtClean="0"/>
              <a:t>Profile</a:t>
            </a:r>
            <a:endParaRPr lang="en-IN" dirty="0" smtClean="0"/>
          </a:p>
          <a:p>
            <a:r>
              <a:rPr lang="en-IN" sz="2400" dirty="0" smtClean="0"/>
              <a:t>Simple</a:t>
            </a:r>
          </a:p>
          <a:p>
            <a:pPr>
              <a:buNone/>
            </a:pPr>
            <a:r>
              <a:rPr lang="en-IN" sz="2400" dirty="0" smtClean="0"/>
              <a:t>      – no B frames</a:t>
            </a:r>
          </a:p>
          <a:p>
            <a:pPr>
              <a:buNone/>
            </a:pPr>
            <a:r>
              <a:rPr lang="en-IN" sz="2400" dirty="0" smtClean="0"/>
              <a:t>      – only main level</a:t>
            </a:r>
          </a:p>
          <a:p>
            <a:pPr>
              <a:buNone/>
            </a:pPr>
            <a:r>
              <a:rPr lang="en-IN" sz="2400" dirty="0" smtClean="0"/>
              <a:t>      – max bit rate 15 Mbps</a:t>
            </a:r>
          </a:p>
          <a:p>
            <a:r>
              <a:rPr lang="en-IN" sz="2400" dirty="0" smtClean="0"/>
              <a:t> Main </a:t>
            </a:r>
          </a:p>
          <a:p>
            <a:pPr>
              <a:buNone/>
            </a:pPr>
            <a:r>
              <a:rPr lang="en-IN" sz="2400" dirty="0" smtClean="0"/>
              <a:t>        – all four levels </a:t>
            </a:r>
          </a:p>
          <a:p>
            <a:pPr>
              <a:buNone/>
            </a:pPr>
            <a:r>
              <a:rPr lang="en-IN" sz="2400" dirty="0" smtClean="0"/>
              <a:t>        – max bitrates 4, 15, 60 and 80 Mbps</a:t>
            </a:r>
          </a:p>
          <a:p>
            <a:pPr>
              <a:buNone/>
            </a:pPr>
            <a:r>
              <a:rPr lang="en-IN" sz="2400" dirty="0" smtClean="0"/>
              <a:t>        – no scalability allowed</a:t>
            </a:r>
          </a:p>
          <a:p>
            <a:r>
              <a:rPr lang="en-IN" sz="2400" dirty="0" smtClean="0"/>
              <a:t>SNR Scalable</a:t>
            </a:r>
          </a:p>
          <a:p>
            <a:pPr>
              <a:buNone/>
            </a:pPr>
            <a:r>
              <a:rPr lang="en-IN" sz="2400" dirty="0" smtClean="0"/>
              <a:t>             – supports main and low levels with </a:t>
            </a:r>
            <a:r>
              <a:rPr lang="en-IN" sz="2400" dirty="0" err="1" smtClean="0"/>
              <a:t>maxmium</a:t>
            </a:r>
            <a:r>
              <a:rPr lang="en-IN" sz="2400" dirty="0" smtClean="0"/>
              <a:t> bitrates of 4(3) and 15(10) Mbps.</a:t>
            </a:r>
          </a:p>
          <a:p>
            <a:pPr>
              <a:buNone/>
            </a:pPr>
            <a:r>
              <a:rPr lang="en-IN" sz="2400" dirty="0" smtClean="0"/>
              <a:t>• Spatial Scalable</a:t>
            </a:r>
          </a:p>
          <a:p>
            <a:pPr>
              <a:buNone/>
            </a:pPr>
            <a:r>
              <a:rPr lang="en-IN" sz="2400" dirty="0" smtClean="0"/>
              <a:t>          – only high-1440 level with max </a:t>
            </a:r>
            <a:r>
              <a:rPr lang="en-IN" sz="2400" dirty="0" err="1" smtClean="0"/>
              <a:t>bitrate</a:t>
            </a:r>
            <a:r>
              <a:rPr lang="en-IN" sz="2400" dirty="0" smtClean="0"/>
              <a:t> of 60(15)Mbps</a:t>
            </a:r>
          </a:p>
          <a:p>
            <a:pPr>
              <a:buNone/>
            </a:pPr>
            <a:r>
              <a:rPr lang="en-IN" sz="2400" dirty="0" smtClean="0"/>
              <a:t>• High</a:t>
            </a:r>
          </a:p>
          <a:p>
            <a:pPr>
              <a:buNone/>
            </a:pPr>
            <a:r>
              <a:rPr lang="en-IN" sz="2400" smtClean="0"/>
              <a:t>        – </a:t>
            </a:r>
            <a:r>
              <a:rPr lang="en-IN" sz="2400" dirty="0" smtClean="0"/>
              <a:t>main 20(4), high-1440 80(20), High 100(25)</a:t>
            </a:r>
            <a:endParaRPr lang="en-IN" sz="240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roopa\Downloads\video2clips.png"/>
          <p:cNvPicPr>
            <a:picLocks noChangeAspect="1" noChangeArrowheads="1"/>
          </p:cNvPicPr>
          <p:nvPr/>
        </p:nvPicPr>
        <p:blipFill>
          <a:blip r:embed="rId2"/>
          <a:srcRect/>
          <a:stretch>
            <a:fillRect/>
          </a:stretch>
        </p:blipFill>
        <p:spPr bwMode="auto">
          <a:xfrm>
            <a:off x="-533400" y="762000"/>
            <a:ext cx="9982201" cy="60960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914400"/>
          </a:xfrm>
        </p:spPr>
        <p:txBody>
          <a:bodyPr/>
          <a:lstStyle/>
          <a:p>
            <a:r>
              <a:rPr lang="en-IN" dirty="0" smtClean="0">
                <a:solidFill>
                  <a:schemeClr val="accent6">
                    <a:lumMod val="75000"/>
                  </a:schemeClr>
                </a:solidFill>
              </a:rPr>
              <a:t>Major Steps of Data Compression</a:t>
            </a:r>
            <a:endParaRPr lang="en-IN" dirty="0">
              <a:solidFill>
                <a:schemeClr val="accent6">
                  <a:lumMod val="75000"/>
                </a:schemeClr>
              </a:solidFill>
            </a:endParaRPr>
          </a:p>
        </p:txBody>
      </p:sp>
      <p:pic>
        <p:nvPicPr>
          <p:cNvPr id="1026" name="Picture 2"/>
          <p:cNvPicPr>
            <a:picLocks noChangeAspect="1" noChangeArrowheads="1"/>
          </p:cNvPicPr>
          <p:nvPr/>
        </p:nvPicPr>
        <p:blipFill>
          <a:blip r:embed="rId2"/>
          <a:srcRect/>
          <a:stretch>
            <a:fillRect/>
          </a:stretch>
        </p:blipFill>
        <p:spPr bwMode="auto">
          <a:xfrm>
            <a:off x="0" y="1143000"/>
            <a:ext cx="8763000" cy="2209800"/>
          </a:xfrm>
          <a:prstGeom prst="rect">
            <a:avLst/>
          </a:prstGeom>
          <a:noFill/>
          <a:ln w="9525">
            <a:noFill/>
            <a:miter lim="800000"/>
            <a:headEnd/>
            <a:tailEnd/>
          </a:ln>
          <a:effectLst/>
        </p:spPr>
      </p:pic>
      <p:sp>
        <p:nvSpPr>
          <p:cNvPr id="6" name="Rectangle 5"/>
          <p:cNvSpPr/>
          <p:nvPr/>
        </p:nvSpPr>
        <p:spPr>
          <a:xfrm>
            <a:off x="457200" y="3733800"/>
            <a:ext cx="8686800" cy="1323439"/>
          </a:xfrm>
          <a:prstGeom prst="rect">
            <a:avLst/>
          </a:prstGeom>
        </p:spPr>
        <p:txBody>
          <a:bodyPr wrap="square">
            <a:spAutoFit/>
          </a:bodyPr>
          <a:lstStyle/>
          <a:p>
            <a:pPr algn="just">
              <a:buFont typeface="Arial" pitchFamily="34" charset="0"/>
              <a:buChar char="•"/>
            </a:pPr>
            <a:r>
              <a:rPr lang="en-IN" dirty="0" smtClean="0"/>
              <a:t>    </a:t>
            </a:r>
            <a:r>
              <a:rPr lang="en-IN" sz="2000" dirty="0" smtClean="0"/>
              <a:t>Above figure shows the typical sequence of operations performed in the      compression of still images and video and audio data streams. we consider these a set of typical processing steps common to all techniques (entropy, source, and hybrid). </a:t>
            </a:r>
            <a:endParaRPr lang="en-IN" sz="20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629400"/>
          </a:xfrm>
        </p:spPr>
        <p:txBody>
          <a:bodyPr>
            <a:normAutofit/>
          </a:bodyPr>
          <a:lstStyle/>
          <a:p>
            <a:r>
              <a:rPr lang="en-IN" sz="2000" dirty="0" smtClean="0"/>
              <a:t>The following example describes the compression of one image:</a:t>
            </a:r>
          </a:p>
          <a:p>
            <a:endParaRPr lang="en-IN" sz="2200" dirty="0" smtClean="0"/>
          </a:p>
          <a:p>
            <a:pPr marL="514350" indent="-514350" algn="just">
              <a:buAutoNum type="arabicPeriod"/>
            </a:pPr>
            <a:r>
              <a:rPr lang="en-IN" sz="2000" dirty="0" smtClean="0"/>
              <a:t>The </a:t>
            </a:r>
            <a:r>
              <a:rPr lang="en-IN" sz="2000" dirty="0" smtClean="0">
                <a:solidFill>
                  <a:srgbClr val="00B050"/>
                </a:solidFill>
              </a:rPr>
              <a:t>preparation step (here picture preparation) </a:t>
            </a:r>
            <a:r>
              <a:rPr lang="en-IN" sz="2000" dirty="0" smtClean="0"/>
              <a:t>generates an appropriate digital representation of the information in the medium being compressed. For example, a picture might be divided into blocks of 8×8 pixels with a fixed number of bits per pixel.</a:t>
            </a:r>
          </a:p>
          <a:p>
            <a:pPr marL="514350" indent="-514350" algn="just">
              <a:buAutoNum type="arabicPeriod"/>
            </a:pPr>
            <a:r>
              <a:rPr lang="en-IN" sz="2000" dirty="0" smtClean="0"/>
              <a:t> The </a:t>
            </a:r>
            <a:r>
              <a:rPr lang="en-IN" sz="2000" dirty="0" smtClean="0">
                <a:solidFill>
                  <a:srgbClr val="00B050"/>
                </a:solidFill>
              </a:rPr>
              <a:t>processing step (here picture processing) </a:t>
            </a:r>
            <a:r>
              <a:rPr lang="en-IN" sz="2000" dirty="0" smtClean="0"/>
              <a:t>is the first step that makes use of the various compression algorithms. For example, a transformation from the time domain to the frequency domain can be performed using the Discrete Cosine Transform (DCT). In the case of </a:t>
            </a:r>
            <a:r>
              <a:rPr lang="en-IN" sz="2000" dirty="0" err="1" smtClean="0"/>
              <a:t>interframe</a:t>
            </a:r>
            <a:r>
              <a:rPr lang="en-IN" sz="2000" dirty="0" smtClean="0"/>
              <a:t> coding, motion vectors can be determined here for each 8×8 pixel block.</a:t>
            </a:r>
          </a:p>
          <a:p>
            <a:pPr marL="514350" indent="-514350" algn="just">
              <a:buAutoNum type="arabicPeriod"/>
            </a:pPr>
            <a:r>
              <a:rPr lang="en-IN" sz="2000" dirty="0" smtClean="0"/>
              <a:t> </a:t>
            </a:r>
            <a:r>
              <a:rPr lang="en-IN" sz="2000" dirty="0" smtClean="0">
                <a:solidFill>
                  <a:srgbClr val="00B050"/>
                </a:solidFill>
              </a:rPr>
              <a:t>Quantization</a:t>
            </a:r>
            <a:r>
              <a:rPr lang="en-IN" sz="2000" dirty="0" smtClean="0"/>
              <a:t> takes place after the mathematically exact picture processing step. Values determined in the previous step cannot and should not be processed with full exactness; instead they are quantized according to a specific resolution and characteristic curve. This can also be considered equivalent to the </a:t>
            </a:r>
            <a:r>
              <a:rPr lang="el-GR" sz="2000" dirty="0" smtClean="0"/>
              <a:t>μ</a:t>
            </a:r>
            <a:r>
              <a:rPr lang="en-US" sz="2000" dirty="0" smtClean="0"/>
              <a:t> </a:t>
            </a:r>
            <a:r>
              <a:rPr lang="en-IN" sz="2000" dirty="0" smtClean="0"/>
              <a:t>-law and </a:t>
            </a:r>
            <a:r>
              <a:rPr lang="en-IN" sz="2000" i="1" dirty="0" smtClean="0"/>
              <a:t>A law, </a:t>
            </a:r>
            <a:r>
              <a:rPr lang="en-IN" sz="2000" dirty="0" smtClean="0"/>
              <a:t>which are used for audio data. In the transformed domain, the results can be treated differently depending on their importance (e.g., quantized with different numbers of bits).</a:t>
            </a:r>
          </a:p>
          <a:p>
            <a:pPr>
              <a:buNone/>
            </a:pPr>
            <a:endParaRPr lang="en-IN"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lnSpcReduction="10000"/>
          </a:bodyPr>
          <a:lstStyle/>
          <a:p>
            <a:pPr marL="457200" indent="-457200">
              <a:buAutoNum type="arabicPeriod" startAt="4"/>
            </a:pPr>
            <a:r>
              <a:rPr lang="en-IN" sz="2000" dirty="0" smtClean="0">
                <a:solidFill>
                  <a:srgbClr val="00B050"/>
                </a:solidFill>
              </a:rPr>
              <a:t>Entropy coding </a:t>
            </a:r>
            <a:r>
              <a:rPr lang="en-IN" sz="2000" dirty="0" smtClean="0"/>
              <a:t>starts with a sequential data stream of individual bits and bytes. Different techniques can be used here to perform a final, lossless compression. For example, frequently occurring long sequences of zeroes can be compressed by specifying the number of occurrences followed by the zero itself.</a:t>
            </a:r>
          </a:p>
          <a:p>
            <a:pPr marL="457200" indent="-457200">
              <a:buNone/>
            </a:pPr>
            <a:endParaRPr lang="en-IN" sz="2000" dirty="0" smtClean="0"/>
          </a:p>
          <a:p>
            <a:r>
              <a:rPr lang="en-IN" sz="2000" dirty="0" smtClean="0"/>
              <a:t>Decompression is the inverse process of compression. Specific coders and decoders can be implemented very differently.</a:t>
            </a:r>
          </a:p>
          <a:p>
            <a:r>
              <a:rPr lang="en-IN" sz="2000" dirty="0" smtClean="0"/>
              <a:t> Symmetric coding is characterized by comparable costs for encoding and decoding, which is especially desirable for dialogue applications.</a:t>
            </a:r>
          </a:p>
          <a:p>
            <a:r>
              <a:rPr lang="en-IN" sz="2000" dirty="0" smtClean="0"/>
              <a:t> In an asymmetric technique</a:t>
            </a:r>
            <a:r>
              <a:rPr lang="en-IN" sz="2000" i="1" dirty="0" smtClean="0"/>
              <a:t>, the decoding process is considerably less </a:t>
            </a:r>
            <a:r>
              <a:rPr lang="en-IN" sz="2000" dirty="0" smtClean="0"/>
              <a:t>costly than the coding process. This is intended for applications where compression is performed once and decompression takes place very frequently, or if the decompression must take place very quickly. For example, an audio-visual course module is produced once, but subsequently decoded by the many students who use it. The main requirement is real-time decompression</a:t>
            </a:r>
            <a:r>
              <a:rPr lang="en-IN" sz="2000" i="1" dirty="0" smtClean="0"/>
              <a:t>.</a:t>
            </a:r>
          </a:p>
          <a:p>
            <a:r>
              <a:rPr lang="en-IN" sz="2000" i="1" dirty="0" smtClean="0"/>
              <a:t> An asymmetric technique can be used to increase the </a:t>
            </a:r>
            <a:r>
              <a:rPr lang="en-IN" sz="2000" dirty="0" smtClean="0"/>
              <a:t>quality of the compressed images.</a:t>
            </a:r>
            <a:endParaRPr lang="en-IN" sz="20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553200"/>
          </a:xfrm>
        </p:spPr>
        <p:txBody>
          <a:bodyPr>
            <a:normAutofit fontScale="70000" lnSpcReduction="20000"/>
          </a:bodyPr>
          <a:lstStyle/>
          <a:p>
            <a:r>
              <a:rPr lang="en-IN" sz="3400" dirty="0" smtClean="0">
                <a:solidFill>
                  <a:schemeClr val="accent6">
                    <a:lumMod val="75000"/>
                  </a:schemeClr>
                </a:solidFill>
              </a:rPr>
              <a:t>Basic Compression Techniques</a:t>
            </a:r>
          </a:p>
          <a:p>
            <a:r>
              <a:rPr lang="en-IN" sz="3400" dirty="0" smtClean="0">
                <a:solidFill>
                  <a:schemeClr val="accent2">
                    <a:lumMod val="75000"/>
                  </a:schemeClr>
                </a:solidFill>
              </a:rPr>
              <a:t>Run-Length Coding:</a:t>
            </a:r>
          </a:p>
          <a:p>
            <a:pPr>
              <a:buNone/>
            </a:pPr>
            <a:endParaRPr lang="en-IN" sz="1100" dirty="0" smtClean="0"/>
          </a:p>
          <a:p>
            <a:r>
              <a:rPr lang="en-IN" sz="2800" dirty="0" smtClean="0"/>
              <a:t>Uncompressed data: ABCCCCCCCCDEFGGG</a:t>
            </a:r>
          </a:p>
          <a:p>
            <a:r>
              <a:rPr lang="en-IN" sz="2800" dirty="0" smtClean="0"/>
              <a:t>Run-length coded: ABC!4DEFGGG</a:t>
            </a:r>
          </a:p>
          <a:p>
            <a:endParaRPr lang="en-US" sz="2000" dirty="0" smtClean="0"/>
          </a:p>
          <a:p>
            <a:r>
              <a:rPr lang="en-IN" sz="3400" dirty="0" smtClean="0">
                <a:solidFill>
                  <a:schemeClr val="accent2">
                    <a:lumMod val="75000"/>
                  </a:schemeClr>
                </a:solidFill>
              </a:rPr>
              <a:t>Zero Suppression</a:t>
            </a:r>
          </a:p>
          <a:p>
            <a:pPr>
              <a:buNone/>
            </a:pPr>
            <a:endParaRPr lang="en-IN" sz="2000" dirty="0" smtClean="0"/>
          </a:p>
          <a:p>
            <a:r>
              <a:rPr lang="en-US" sz="3100" dirty="0" smtClean="0"/>
              <a:t>Run length coding is a generalization of  </a:t>
            </a:r>
            <a:r>
              <a:rPr lang="en-IN" sz="3100" dirty="0" smtClean="0"/>
              <a:t>Zero Suppression, which assume that just one symbol appears particularly often in sequence.</a:t>
            </a:r>
          </a:p>
          <a:p>
            <a:r>
              <a:rPr lang="en-US" sz="3100" dirty="0" smtClean="0"/>
              <a:t>The blank(space) character in text is such a symbol; single or pair of blank are ignored.</a:t>
            </a:r>
          </a:p>
          <a:p>
            <a:r>
              <a:rPr lang="en-US" sz="3100" dirty="0" smtClean="0"/>
              <a:t>Starting with sequences of three bytes, they are replaced by an M-byte and a byte specifying the number blanks in the sequence.</a:t>
            </a:r>
          </a:p>
          <a:p>
            <a:r>
              <a:rPr lang="en-US" sz="3100" dirty="0" smtClean="0"/>
              <a:t>The number of occurrences can again be offset(by -3).</a:t>
            </a:r>
          </a:p>
          <a:p>
            <a:r>
              <a:rPr lang="en-US" sz="3100" dirty="0" smtClean="0"/>
              <a:t>Sequence of between three and 257  bytes can thus be reduced to two bytes. </a:t>
            </a:r>
          </a:p>
          <a:p>
            <a:endParaRPr lang="en-IN" sz="3100" dirty="0" smtClean="0"/>
          </a:p>
          <a:p>
            <a:pPr>
              <a:buNone/>
            </a:pPr>
            <a:r>
              <a:rPr lang="en-US" sz="3100" dirty="0" smtClean="0"/>
              <a:t> </a:t>
            </a:r>
            <a:endParaRPr lang="en-IN" sz="3100" dirty="0" smtClean="0"/>
          </a:p>
          <a:p>
            <a:pPr>
              <a:buNone/>
            </a:pPr>
            <a:endParaRPr lang="en-IN" sz="28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533400"/>
            <a:ext cx="7772400" cy="5257800"/>
          </a:xfrm>
        </p:spPr>
        <p:txBody>
          <a:bodyPr>
            <a:normAutofit/>
          </a:bodyPr>
          <a:lstStyle/>
          <a:p>
            <a:r>
              <a:rPr lang="en-US" dirty="0" smtClean="0">
                <a:solidFill>
                  <a:schemeClr val="accent2">
                    <a:lumMod val="75000"/>
                  </a:schemeClr>
                </a:solidFill>
              </a:rPr>
              <a:t>Vector quantization</a:t>
            </a:r>
          </a:p>
          <a:p>
            <a:r>
              <a:rPr lang="en-US" sz="2200" dirty="0" smtClean="0"/>
              <a:t>A data stream is divided into blocks of n bytes each(n&gt;1).</a:t>
            </a:r>
          </a:p>
          <a:p>
            <a:r>
              <a:rPr lang="en-US" sz="2200" dirty="0" smtClean="0"/>
              <a:t>A predefined table contains a set of patterns.</a:t>
            </a:r>
          </a:p>
          <a:p>
            <a:r>
              <a:rPr lang="en-US" sz="2200" dirty="0" smtClean="0"/>
              <a:t>For each block, the table is consulted to find the most similar pattern.</a:t>
            </a:r>
          </a:p>
          <a:p>
            <a:r>
              <a:rPr lang="en-US" sz="2200" dirty="0" smtClean="0"/>
              <a:t>Each pattern in the table is associated with an index.</a:t>
            </a:r>
          </a:p>
          <a:p>
            <a:r>
              <a:rPr lang="en-US" sz="2200" dirty="0" smtClean="0"/>
              <a:t>Thus block can be assigned an index, The index will be a vector.</a:t>
            </a:r>
          </a:p>
          <a:p>
            <a:r>
              <a:rPr lang="en-US" sz="2200" dirty="0" smtClean="0"/>
              <a:t>The corresponding decoder has the same table and uses  the vector to generate an approximation of the original data stream.</a:t>
            </a:r>
            <a:endParaRPr lang="en-IN" sz="22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77000"/>
          </a:xfrm>
        </p:spPr>
        <p:txBody>
          <a:bodyPr/>
          <a:lstStyle/>
          <a:p>
            <a:r>
              <a:rPr lang="en-IN" dirty="0" smtClean="0">
                <a:solidFill>
                  <a:schemeClr val="accent2">
                    <a:lumMod val="75000"/>
                  </a:schemeClr>
                </a:solidFill>
              </a:rPr>
              <a:t>Pattern Substitution</a:t>
            </a:r>
          </a:p>
          <a:p>
            <a:pPr>
              <a:buNone/>
            </a:pPr>
            <a:endParaRPr lang="en-IN" dirty="0" smtClean="0"/>
          </a:p>
          <a:p>
            <a:r>
              <a:rPr lang="en-IN" sz="2000" dirty="0" smtClean="0"/>
              <a:t>This technique used for text compression, substitutes single bytes for patterns that occur frequently.</a:t>
            </a:r>
          </a:p>
          <a:p>
            <a:r>
              <a:rPr lang="en-IN" sz="2000" dirty="0" smtClean="0"/>
              <a:t>This pattern substitution can be used to code, for </a:t>
            </a:r>
            <a:r>
              <a:rPr lang="en-IN" sz="2000" dirty="0" err="1" smtClean="0"/>
              <a:t>example,the</a:t>
            </a:r>
            <a:r>
              <a:rPr lang="en-IN" sz="2000" dirty="0" smtClean="0"/>
              <a:t> terminal symbols of high-level languages (begin, end, if)</a:t>
            </a:r>
            <a:r>
              <a:rPr lang="en-IN" sz="2000" i="1" dirty="0" smtClean="0"/>
              <a:t>.</a:t>
            </a:r>
          </a:p>
          <a:p>
            <a:r>
              <a:rPr lang="en-IN" sz="2000" dirty="0" smtClean="0"/>
              <a:t>By using an M-byte, a larger number of words can be encoded–the M-byte indicates that the next byte is an index representing one of 256 words. </a:t>
            </a:r>
          </a:p>
          <a:p>
            <a:r>
              <a:rPr lang="en-IN" sz="2000" dirty="0" smtClean="0"/>
              <a:t>The same technique can be applied to still images, video, and audio. In these media, it is not easy to identify small sets of frequently occurring patterns. It is thus better to perform an approximation that looks for the most similar (instead of the same) pattern. This is the above described vector quantization.</a:t>
            </a:r>
            <a:endParaRPr lang="en-IN" sz="20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19800"/>
          </a:xfrm>
        </p:spPr>
        <p:txBody>
          <a:bodyPr>
            <a:normAutofit/>
          </a:bodyPr>
          <a:lstStyle/>
          <a:p>
            <a:r>
              <a:rPr lang="en-IN" dirty="0" smtClean="0"/>
              <a:t>7.1 Storage Space</a:t>
            </a:r>
          </a:p>
          <a:p>
            <a:pPr>
              <a:buNone/>
            </a:pPr>
            <a:endParaRPr lang="en-IN" dirty="0" smtClean="0"/>
          </a:p>
          <a:p>
            <a:pPr algn="just"/>
            <a:r>
              <a:rPr lang="en-IN" sz="2000" dirty="0" smtClean="0"/>
              <a:t>Uncompressed graphics, audio, and video data require substantial storage capacity, which is not possible in the case of uncompressed video data, even given today’s CD and DVD technology.</a:t>
            </a:r>
          </a:p>
          <a:p>
            <a:pPr algn="just"/>
            <a:r>
              <a:rPr lang="en-IN" sz="2000" dirty="0" smtClean="0"/>
              <a:t>Data transfer of uncompressed video data over digital networks requires that very high bandwidth be provided for a single point-to-point communication. </a:t>
            </a:r>
          </a:p>
          <a:p>
            <a:r>
              <a:rPr lang="en-IN" sz="2000" dirty="0" smtClean="0"/>
              <a:t>To be cost-effective and feasible, multimedia systems must use compressed video and audio streams.</a:t>
            </a:r>
          </a:p>
          <a:p>
            <a:r>
              <a:rPr lang="en-IN" sz="2000" dirty="0" smtClean="0"/>
              <a:t>The most important compression techniques in use today are </a:t>
            </a:r>
          </a:p>
          <a:p>
            <a:pPr>
              <a:buNone/>
            </a:pPr>
            <a:r>
              <a:rPr lang="en-IN" sz="2000" dirty="0" smtClean="0"/>
              <a:t>                            JPEG for single pictures</a:t>
            </a:r>
          </a:p>
          <a:p>
            <a:pPr>
              <a:buNone/>
            </a:pPr>
            <a:r>
              <a:rPr lang="en-IN" sz="2000" dirty="0" smtClean="0"/>
              <a:t>                            H.263 (</a:t>
            </a:r>
            <a:r>
              <a:rPr lang="en-IN" sz="2000" i="1" dirty="0" smtClean="0"/>
              <a:t>p</a:t>
            </a:r>
            <a:r>
              <a:rPr lang="en-IN" sz="2000" dirty="0" smtClean="0"/>
              <a:t>×64) for video</a:t>
            </a:r>
          </a:p>
          <a:p>
            <a:pPr>
              <a:buNone/>
            </a:pPr>
            <a:r>
              <a:rPr lang="en-IN" sz="2000" dirty="0" smtClean="0"/>
              <a:t>                           MPEG for video and audio</a:t>
            </a:r>
          </a:p>
          <a:p>
            <a:pPr>
              <a:buNone/>
            </a:pPr>
            <a:r>
              <a:rPr lang="en-IN" sz="2000" dirty="0" smtClean="0"/>
              <a:t>                           as well as proprietary techniques such as QuickTime from         Apple and Video for Windows from Microsoft.</a:t>
            </a:r>
          </a:p>
          <a:p>
            <a:pPr>
              <a:buNone/>
            </a:pPr>
            <a:endParaRPr lang="en-IN" sz="2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553200"/>
          </a:xfrm>
        </p:spPr>
        <p:txBody>
          <a:bodyPr>
            <a:normAutofit/>
          </a:bodyPr>
          <a:lstStyle/>
          <a:p>
            <a:r>
              <a:rPr lang="en-IN" dirty="0" smtClean="0">
                <a:solidFill>
                  <a:schemeClr val="accent2">
                    <a:lumMod val="75000"/>
                  </a:schemeClr>
                </a:solidFill>
              </a:rPr>
              <a:t>Diatomic Encoding</a:t>
            </a:r>
          </a:p>
          <a:p>
            <a:r>
              <a:rPr lang="en-IN" sz="2000" dirty="0" smtClean="0"/>
              <a:t>Diatomic encoding is a variation based on combinations of two data bytes. </a:t>
            </a:r>
          </a:p>
          <a:p>
            <a:r>
              <a:rPr lang="en-IN" sz="2000" dirty="0" smtClean="0"/>
              <a:t>This technique determines the most frequently occurring pairs of bytes.</a:t>
            </a:r>
          </a:p>
          <a:p>
            <a:r>
              <a:rPr lang="en-IN" sz="2000" dirty="0" smtClean="0"/>
              <a:t>Studies have shown that the </a:t>
            </a:r>
            <a:r>
              <a:rPr lang="en-IN" sz="2000" b="1" dirty="0" smtClean="0"/>
              <a:t>eight</a:t>
            </a:r>
            <a:r>
              <a:rPr lang="en-IN" sz="2000" dirty="0" smtClean="0"/>
              <a:t> most frequently occurring pairs in the English language are </a:t>
            </a:r>
            <a:r>
              <a:rPr lang="en-IN" sz="2000" b="1" dirty="0" smtClean="0"/>
              <a:t>“E,” “T,” “TH,” “A,” “S,” “RE,” “IN,” and “HE.” </a:t>
            </a:r>
          </a:p>
          <a:p>
            <a:r>
              <a:rPr lang="en-IN" sz="2000" dirty="0" smtClean="0"/>
              <a:t>Replacing these pairs by special single bytes. </a:t>
            </a:r>
          </a:p>
          <a:p>
            <a:r>
              <a:rPr lang="en-IN" sz="2000" dirty="0" smtClean="0"/>
              <a:t>This leads to a data reduction of more than ten percent.</a:t>
            </a:r>
          </a:p>
          <a:p>
            <a:endParaRPr lang="en-US" sz="2000" dirty="0" smtClean="0"/>
          </a:p>
          <a:p>
            <a:r>
              <a:rPr lang="en-IN" b="1" dirty="0" smtClean="0">
                <a:solidFill>
                  <a:schemeClr val="accent2">
                    <a:lumMod val="75000"/>
                  </a:schemeClr>
                </a:solidFill>
              </a:rPr>
              <a:t>Statistical Coding</a:t>
            </a:r>
          </a:p>
          <a:p>
            <a:r>
              <a:rPr lang="en-IN" sz="2000" dirty="0" smtClean="0"/>
              <a:t>There is no fundamental reason that different characters need to be coded with a fixed number of bits.</a:t>
            </a:r>
          </a:p>
          <a:p>
            <a:r>
              <a:rPr lang="en-IN" sz="2000" dirty="0" smtClean="0"/>
              <a:t> Morse code is based on this: frequently occurring characters are coded with short strings, while seldom-occurring characters are coded with longer strings. Such statistical coding depends how frequently individual characters or sequences of data bytes occur.</a:t>
            </a:r>
          </a:p>
          <a:p>
            <a:r>
              <a:rPr lang="en-IN" sz="2000" dirty="0" smtClean="0"/>
              <a:t> There are different techniques based on such statistical criteria, the most prominent of which are Huffman coding and arithmetic coding.</a:t>
            </a:r>
            <a:endParaRPr lang="en-IN" sz="2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96000"/>
          </a:xfrm>
        </p:spPr>
        <p:txBody>
          <a:bodyPr>
            <a:normAutofit/>
          </a:bodyPr>
          <a:lstStyle/>
          <a:p>
            <a:r>
              <a:rPr lang="en-IN" dirty="0" smtClean="0">
                <a:solidFill>
                  <a:schemeClr val="accent2">
                    <a:lumMod val="75000"/>
                  </a:schemeClr>
                </a:solidFill>
              </a:rPr>
              <a:t>Huffman Coding</a:t>
            </a:r>
          </a:p>
          <a:p>
            <a:pPr>
              <a:buNone/>
            </a:pPr>
            <a:endParaRPr lang="en-IN" dirty="0" smtClean="0"/>
          </a:p>
          <a:p>
            <a:r>
              <a:rPr lang="en-IN" sz="2000" dirty="0" smtClean="0"/>
              <a:t>Characters that must be encoded, together with their probabilities of Occurrence are given, the Huffman coding algorithm determines the optimal coding using the minimum number of bits.</a:t>
            </a:r>
          </a:p>
          <a:p>
            <a:r>
              <a:rPr lang="en-IN" sz="2000" dirty="0" smtClean="0"/>
              <a:t>The length (number of bits) of the coded characters will differ. The most frequently occurring characters are assigned to the shortest code words.</a:t>
            </a:r>
          </a:p>
          <a:p>
            <a:r>
              <a:rPr lang="en-IN" sz="2000" dirty="0" smtClean="0"/>
              <a:t>A Huffman code can be determined by successively constructing a binary tree, whereby the leaves represent the characters that are to be encoded. </a:t>
            </a:r>
          </a:p>
          <a:p>
            <a:r>
              <a:rPr lang="en-IN" sz="2000" dirty="0" smtClean="0"/>
              <a:t>Every node contains the relative probability of occurrence of the characters belonging to the sub tree beneath the node.</a:t>
            </a:r>
          </a:p>
          <a:p>
            <a:r>
              <a:rPr lang="en-IN" sz="2000" dirty="0" smtClean="0"/>
              <a:t> The edges are labelled with the bits 0 and 1.</a:t>
            </a:r>
            <a:endParaRPr lang="en-IN" sz="2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1828800"/>
          </a:xfrm>
        </p:spPr>
        <p:txBody>
          <a:bodyPr>
            <a:normAutofit/>
          </a:bodyPr>
          <a:lstStyle/>
          <a:p>
            <a:r>
              <a:rPr lang="en-US" dirty="0" smtClean="0"/>
              <a:t>Example:</a:t>
            </a:r>
            <a:endParaRPr lang="en-IN" dirty="0" smtClean="0"/>
          </a:p>
          <a:p>
            <a:r>
              <a:rPr lang="en-IN" sz="2000" dirty="0" smtClean="0"/>
              <a:t>The letters </a:t>
            </a:r>
            <a:r>
              <a:rPr lang="en-IN" sz="2000" i="1" dirty="0" smtClean="0"/>
              <a:t>A, B, C, D, and E are to be encoded and have relative probabilities of </a:t>
            </a:r>
            <a:r>
              <a:rPr lang="en-IN" sz="2000" dirty="0" smtClean="0"/>
              <a:t>occurrence as follows:</a:t>
            </a:r>
          </a:p>
          <a:p>
            <a:r>
              <a:rPr lang="pt-BR" sz="2000" i="1" dirty="0" smtClean="0"/>
              <a:t>p(A)=0.16, p(B)=0.51, p(C)=0.09, p(D)=0.13, p(E)=0.11</a:t>
            </a:r>
            <a:endParaRPr lang="en-IN" sz="2000" dirty="0"/>
          </a:p>
        </p:txBody>
      </p:sp>
      <p:pic>
        <p:nvPicPr>
          <p:cNvPr id="1026" name="Picture 2"/>
          <p:cNvPicPr>
            <a:picLocks noChangeAspect="1" noChangeArrowheads="1"/>
          </p:cNvPicPr>
          <p:nvPr/>
        </p:nvPicPr>
        <p:blipFill>
          <a:blip r:embed="rId2"/>
          <a:srcRect/>
          <a:stretch>
            <a:fillRect/>
          </a:stretch>
        </p:blipFill>
        <p:spPr bwMode="auto">
          <a:xfrm>
            <a:off x="1219200" y="1981200"/>
            <a:ext cx="6400800" cy="4191000"/>
          </a:xfrm>
          <a:prstGeom prst="rect">
            <a:avLst/>
          </a:prstGeom>
          <a:noFill/>
          <a:ln w="9525">
            <a:noFill/>
            <a:miter lim="800000"/>
            <a:headEnd/>
            <a:tailEnd/>
          </a:ln>
          <a:effectLst/>
        </p:spPr>
      </p:pic>
      <p:sp>
        <p:nvSpPr>
          <p:cNvPr id="5" name="Rectangle 4"/>
          <p:cNvSpPr/>
          <p:nvPr/>
        </p:nvSpPr>
        <p:spPr>
          <a:xfrm>
            <a:off x="1143000" y="6172200"/>
            <a:ext cx="6934200" cy="369332"/>
          </a:xfrm>
          <a:prstGeom prst="rect">
            <a:avLst/>
          </a:prstGeom>
        </p:spPr>
        <p:txBody>
          <a:bodyPr wrap="square">
            <a:spAutoFit/>
          </a:bodyPr>
          <a:lstStyle/>
          <a:p>
            <a:r>
              <a:rPr lang="pl-PL" i="1" dirty="0" smtClean="0"/>
              <a:t>w(A)=001, w(B)=1, w(C)=011, w(D)=000, w(E)=010</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6096000"/>
          </a:xfrm>
        </p:spPr>
        <p:txBody>
          <a:bodyPr/>
          <a:lstStyle/>
          <a:p>
            <a:r>
              <a:rPr lang="en-US" dirty="0" smtClean="0"/>
              <a:t>Example 2</a:t>
            </a:r>
            <a:endParaRPr lang="en-IN" dirty="0" smtClean="0"/>
          </a:p>
          <a:p>
            <a:r>
              <a:rPr lang="en-IN" dirty="0" smtClean="0"/>
              <a:t>Symbol Frequency </a:t>
            </a:r>
          </a:p>
          <a:p>
            <a:pPr>
              <a:buNone/>
            </a:pPr>
            <a:r>
              <a:rPr lang="en-IN" dirty="0" smtClean="0"/>
              <a:t>              A    24 </a:t>
            </a:r>
          </a:p>
          <a:p>
            <a:pPr>
              <a:buNone/>
            </a:pPr>
            <a:r>
              <a:rPr lang="en-IN" dirty="0" smtClean="0"/>
              <a:t>              B    12</a:t>
            </a:r>
          </a:p>
          <a:p>
            <a:pPr>
              <a:buNone/>
            </a:pPr>
            <a:r>
              <a:rPr lang="en-IN" dirty="0" smtClean="0"/>
              <a:t>              C    10 </a:t>
            </a:r>
          </a:p>
          <a:p>
            <a:pPr>
              <a:buNone/>
            </a:pPr>
            <a:r>
              <a:rPr lang="en-IN" dirty="0" smtClean="0"/>
              <a:t>             D      8 </a:t>
            </a:r>
          </a:p>
          <a:p>
            <a:pPr>
              <a:buNone/>
            </a:pPr>
            <a:r>
              <a:rPr lang="en-IN" dirty="0" smtClean="0"/>
              <a:t>             E      8 ----&gt; total 186 bit (with 3 bit per code word) </a:t>
            </a:r>
            <a:br>
              <a:rPr lang="en-IN" dirty="0" smtClean="0"/>
            </a:br>
            <a:endParaRPr lang="en-IN"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229600" cy="1219200"/>
          </a:xfrm>
        </p:spPr>
        <p:txBody>
          <a:bodyPr>
            <a:normAutofit/>
          </a:bodyPr>
          <a:lstStyle/>
          <a:p>
            <a:pPr>
              <a:buNone/>
            </a:pPr>
            <a:r>
              <a:rPr lang="en-IN" dirty="0" smtClean="0"/>
              <a:t/>
            </a:r>
            <a:br>
              <a:rPr lang="en-IN" dirty="0" smtClean="0"/>
            </a:br>
            <a:endParaRPr lang="en-IN" dirty="0"/>
          </a:p>
        </p:txBody>
      </p:sp>
      <p:pic>
        <p:nvPicPr>
          <p:cNvPr id="2051" name="Picture 3"/>
          <p:cNvPicPr>
            <a:picLocks noChangeAspect="1" noChangeArrowheads="1"/>
          </p:cNvPicPr>
          <p:nvPr/>
        </p:nvPicPr>
        <p:blipFill>
          <a:blip r:embed="rId2"/>
          <a:srcRect/>
          <a:stretch>
            <a:fillRect/>
          </a:stretch>
        </p:blipFill>
        <p:spPr bwMode="auto">
          <a:xfrm>
            <a:off x="838200" y="914400"/>
            <a:ext cx="6934199" cy="48005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000" dirty="0" smtClean="0"/>
              <a:t>Symbol     Frequency                Code        </a:t>
            </a:r>
            <a:r>
              <a:rPr lang="en-IN" sz="2000" dirty="0" err="1" smtClean="0"/>
              <a:t>Code</a:t>
            </a:r>
            <a:r>
              <a:rPr lang="en-IN" sz="2000" dirty="0" smtClean="0"/>
              <a:t> Length         total Length</a:t>
            </a:r>
          </a:p>
          <a:p>
            <a:pPr>
              <a:buNone/>
            </a:pPr>
            <a:r>
              <a:rPr lang="en-IN" sz="2000" dirty="0" smtClean="0"/>
              <a:t>           A             24                                0                 1                                    24</a:t>
            </a:r>
          </a:p>
          <a:p>
            <a:pPr>
              <a:buNone/>
            </a:pPr>
            <a:r>
              <a:rPr lang="en-IN" sz="2000" dirty="0" smtClean="0"/>
              <a:t>           B             12                              100               3                                    36 </a:t>
            </a:r>
          </a:p>
          <a:p>
            <a:pPr>
              <a:buNone/>
            </a:pPr>
            <a:r>
              <a:rPr lang="en-IN" sz="2000" dirty="0" smtClean="0"/>
              <a:t>          C              10                              101               3                                     30 </a:t>
            </a:r>
          </a:p>
          <a:p>
            <a:pPr>
              <a:buNone/>
            </a:pPr>
            <a:r>
              <a:rPr lang="en-IN" sz="2000" dirty="0" smtClean="0"/>
              <a:t>          D               8                               110               3                                     24 </a:t>
            </a:r>
          </a:p>
          <a:p>
            <a:pPr>
              <a:buNone/>
            </a:pPr>
            <a:r>
              <a:rPr lang="en-IN" sz="2000" dirty="0" smtClean="0"/>
              <a:t>          E               8                                111              3                                     24</a:t>
            </a:r>
          </a:p>
          <a:p>
            <a:pPr>
              <a:buNone/>
            </a:pPr>
            <a:r>
              <a:rPr lang="en-IN" sz="2000" dirty="0" smtClean="0"/>
              <a:t> ----------------------------------------------------------------------------------------------------</a:t>
            </a:r>
          </a:p>
          <a:p>
            <a:pPr>
              <a:buNone/>
            </a:pPr>
            <a:r>
              <a:rPr lang="en-IN" sz="2000" dirty="0" smtClean="0"/>
              <a:t>                                                                                                  tot. 138 bit (3 bit code)</a:t>
            </a:r>
            <a:r>
              <a:rPr lang="en-IN" dirty="0" smtClean="0"/>
              <a:t/>
            </a:r>
            <a:br>
              <a:rPr lang="en-IN" dirty="0" smtClean="0"/>
            </a:br>
            <a:endParaRPr lang="en-IN"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486400"/>
          </a:xfrm>
        </p:spPr>
        <p:txBody>
          <a:bodyPr>
            <a:normAutofit/>
          </a:bodyPr>
          <a:lstStyle/>
          <a:p>
            <a:endParaRPr lang="en-IN" sz="2000" dirty="0" smtClean="0"/>
          </a:p>
          <a:p>
            <a:r>
              <a:rPr lang="en-IN" sz="2000" dirty="0" smtClean="0"/>
              <a:t>The result is the following code words, which are stored in a table:</a:t>
            </a:r>
          </a:p>
          <a:p>
            <a:r>
              <a:rPr lang="pl-PL" sz="2000" i="1" dirty="0" smtClean="0"/>
              <a:t>w(A)=001, w(B)=1, w(C)=011, w(D)=000, w(E)=010</a:t>
            </a:r>
            <a:endParaRPr lang="en-US" sz="2000" i="1" dirty="0" smtClean="0"/>
          </a:p>
          <a:p>
            <a:endParaRPr lang="en-IN" sz="2000" dirty="0" smtClean="0"/>
          </a:p>
          <a:p>
            <a:r>
              <a:rPr lang="en-IN" sz="2000" dirty="0" smtClean="0"/>
              <a:t>Such a table could be generated for a single image or for multiple images together.</a:t>
            </a:r>
          </a:p>
          <a:p>
            <a:r>
              <a:rPr lang="en-IN" sz="2000" dirty="0" smtClean="0"/>
              <a:t>In the case of motion pictures, a Huffman table can be generated for each sequence or for a set of sequences. The same table must be available for both encoding and decoding.</a:t>
            </a:r>
          </a:p>
          <a:p>
            <a:r>
              <a:rPr lang="en-IN" sz="2000" dirty="0" smtClean="0"/>
              <a:t>If the information of an image can be transformed into a bit stream, then a Huffman table can be used to compress the data without any loss.</a:t>
            </a:r>
          </a:p>
          <a:p>
            <a:r>
              <a:rPr lang="en-IN" sz="2000" dirty="0" smtClean="0"/>
              <a:t> The simplest way to generate such a bit stream is to code the pixels individually and read them line by </a:t>
            </a:r>
            <a:r>
              <a:rPr lang="en-IN" sz="2000" dirty="0" err="1" smtClean="0"/>
              <a:t>line.For</a:t>
            </a:r>
            <a:r>
              <a:rPr lang="en-IN" sz="2000" dirty="0" smtClean="0"/>
              <a:t> example run length encoding.</a:t>
            </a:r>
          </a:p>
          <a:p>
            <a:pPr>
              <a:buNone/>
            </a:pPr>
            <a:endParaRPr lang="en-IN" sz="2000"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553200"/>
          </a:xfrm>
        </p:spPr>
        <p:txBody>
          <a:bodyPr>
            <a:normAutofit/>
          </a:bodyPr>
          <a:lstStyle/>
          <a:p>
            <a:r>
              <a:rPr lang="en-IN" dirty="0" smtClean="0">
                <a:solidFill>
                  <a:schemeClr val="accent2">
                    <a:lumMod val="75000"/>
                  </a:schemeClr>
                </a:solidFill>
              </a:rPr>
              <a:t>Arithmetic Coding</a:t>
            </a:r>
          </a:p>
          <a:p>
            <a:pPr algn="just"/>
            <a:r>
              <a:rPr lang="en-IN" sz="2000" dirty="0" smtClean="0"/>
              <a:t>Arithmetic coding is optimal from an information theoretical point of view. Therefore, the length of the encoded data is also minimal. </a:t>
            </a:r>
          </a:p>
          <a:p>
            <a:pPr algn="just"/>
            <a:r>
              <a:rPr lang="en-IN" sz="2000" dirty="0" smtClean="0"/>
              <a:t>Unlike Huffman coding, arithmetic coding does not code each symbol separately. Each symbol is instead coded by considering all prior data. </a:t>
            </a:r>
          </a:p>
          <a:p>
            <a:pPr algn="just"/>
            <a:r>
              <a:rPr lang="en-IN" sz="2000" dirty="0" smtClean="0"/>
              <a:t>When a string is converted to arithmetic encoding, frequently used characters will be stored with fewer bits and not-so-frequently occurring characters will be stored with more bits, resulting in fewer bits used in total.</a:t>
            </a:r>
          </a:p>
          <a:p>
            <a:pPr algn="just"/>
            <a:r>
              <a:rPr lang="en-IN" sz="2000" dirty="0" smtClean="0"/>
              <a:t>Arithmetic coding encodes the entire message into a single number</a:t>
            </a:r>
          </a:p>
          <a:p>
            <a:pPr algn="just"/>
            <a:r>
              <a:rPr lang="en-IN" sz="2000" dirty="0" smtClean="0"/>
              <a:t>In practice, the average compression rates achieved by arithmetic and Huffman coding are similar.</a:t>
            </a:r>
          </a:p>
          <a:p>
            <a:pPr algn="just"/>
            <a:r>
              <a:rPr lang="en-IN" sz="2000" dirty="0" smtClean="0"/>
              <a:t>Differences in compression efficiency arise in special cases, for example in digitized graphics consisting primarily of a single (background) color. Arithmetic coding is better suited than Huffman coding in this case.</a:t>
            </a:r>
          </a:p>
          <a:p>
            <a:pPr algn="just"/>
            <a:r>
              <a:rPr lang="en-IN" sz="2000" dirty="0" smtClean="0"/>
              <a:t> If symbols occur in the input data stream with such a frequency that they have a very small information content. These can be encoded using less than one bit, whereas in Huffman coding each symbol requires at least one bit.</a:t>
            </a:r>
          </a:p>
          <a:p>
            <a:pPr>
              <a:buNone/>
            </a:pPr>
            <a:endParaRPr lang="en-IN" sz="20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705600"/>
          </a:xfrm>
        </p:spPr>
        <p:txBody>
          <a:bodyPr>
            <a:normAutofit/>
          </a:bodyPr>
          <a:lstStyle/>
          <a:p>
            <a:r>
              <a:rPr lang="en-IN" dirty="0" smtClean="0">
                <a:solidFill>
                  <a:schemeClr val="accent2">
                    <a:lumMod val="75000"/>
                  </a:schemeClr>
                </a:solidFill>
              </a:rPr>
              <a:t>Transformation Coding</a:t>
            </a:r>
          </a:p>
          <a:p>
            <a:pPr>
              <a:buNone/>
            </a:pPr>
            <a:endParaRPr lang="en-IN" dirty="0" smtClean="0"/>
          </a:p>
          <a:p>
            <a:r>
              <a:rPr lang="en-IN" sz="2000" dirty="0" smtClean="0"/>
              <a:t>Data is transformed into another mathematical domain that is more suitable for compression. An inverse transformation must exist. </a:t>
            </a:r>
          </a:p>
          <a:p>
            <a:r>
              <a:rPr lang="en-IN" sz="2000" dirty="0" smtClean="0"/>
              <a:t>The simplest example is the </a:t>
            </a:r>
            <a:r>
              <a:rPr lang="en-IN" sz="2000" b="1" dirty="0" smtClean="0"/>
              <a:t>Fourier transform</a:t>
            </a:r>
            <a:r>
              <a:rPr lang="en-IN" sz="2000" i="1" dirty="0" smtClean="0"/>
              <a:t>, which transforms </a:t>
            </a:r>
            <a:r>
              <a:rPr lang="en-IN" sz="2000" dirty="0" smtClean="0"/>
              <a:t>data from the time domain into the frequency domain.</a:t>
            </a:r>
          </a:p>
          <a:p>
            <a:r>
              <a:rPr lang="en-IN" sz="2000" dirty="0" smtClean="0"/>
              <a:t> Other examples include the Walsh, </a:t>
            </a:r>
            <a:r>
              <a:rPr lang="en-IN" sz="2000" dirty="0" err="1" smtClean="0"/>
              <a:t>Hadamard</a:t>
            </a:r>
            <a:r>
              <a:rPr lang="en-IN" sz="2000" dirty="0" smtClean="0"/>
              <a:t>, </a:t>
            </a:r>
            <a:r>
              <a:rPr lang="en-IN" sz="2000" dirty="0" err="1" smtClean="0"/>
              <a:t>Haar</a:t>
            </a:r>
            <a:r>
              <a:rPr lang="en-IN" sz="2000" dirty="0" smtClean="0"/>
              <a:t>, and Slant transforms.</a:t>
            </a:r>
          </a:p>
          <a:p>
            <a:r>
              <a:rPr lang="en-IN" sz="2000" dirty="0" smtClean="0"/>
              <a:t>The most effective transformations for data reduction are the </a:t>
            </a:r>
          </a:p>
          <a:p>
            <a:pPr>
              <a:buNone/>
            </a:pPr>
            <a:endParaRPr lang="en-IN" sz="2000" dirty="0" smtClean="0"/>
          </a:p>
          <a:p>
            <a:pPr marL="514350" indent="-514350">
              <a:buFont typeface="Wingdings" pitchFamily="2" charset="2"/>
              <a:buChar char="§"/>
            </a:pPr>
            <a:r>
              <a:rPr lang="en-IN" sz="2000" dirty="0" smtClean="0"/>
              <a:t>Discrete Cosine Transform (DCT),</a:t>
            </a:r>
          </a:p>
          <a:p>
            <a:pPr>
              <a:buFont typeface="Wingdings" pitchFamily="2" charset="2"/>
              <a:buChar char="§"/>
            </a:pPr>
            <a:r>
              <a:rPr lang="en-IN" sz="2000" dirty="0" smtClean="0"/>
              <a:t>    The Fast Fourier Transform (FFT).</a:t>
            </a:r>
            <a:endParaRPr lang="en-IN" sz="20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400800"/>
          </a:xfrm>
        </p:spPr>
        <p:txBody>
          <a:bodyPr>
            <a:normAutofit/>
          </a:bodyPr>
          <a:lstStyle/>
          <a:p>
            <a:r>
              <a:rPr lang="en-IN" dirty="0" err="1" smtClean="0">
                <a:solidFill>
                  <a:schemeClr val="accent2">
                    <a:lumMod val="75000"/>
                  </a:schemeClr>
                </a:solidFill>
              </a:rPr>
              <a:t>Subband</a:t>
            </a:r>
            <a:r>
              <a:rPr lang="en-IN" dirty="0" smtClean="0">
                <a:solidFill>
                  <a:schemeClr val="accent2">
                    <a:lumMod val="75000"/>
                  </a:schemeClr>
                </a:solidFill>
              </a:rPr>
              <a:t> Coding</a:t>
            </a:r>
          </a:p>
          <a:p>
            <a:r>
              <a:rPr lang="en-IN" sz="2000" dirty="0" smtClean="0"/>
              <a:t>Selective frequency transformation (</a:t>
            </a:r>
            <a:r>
              <a:rPr lang="en-IN" sz="2000" dirty="0" err="1" smtClean="0"/>
              <a:t>subband</a:t>
            </a:r>
            <a:r>
              <a:rPr lang="en-IN" sz="2000" dirty="0" smtClean="0"/>
              <a:t> coding) considers the signal only in predefined regions of the spectrum, such as frequency bands. </a:t>
            </a:r>
          </a:p>
          <a:p>
            <a:r>
              <a:rPr lang="en-IN" sz="2000" dirty="0" smtClean="0"/>
              <a:t>The number of bands is a crucial quality criterion. </a:t>
            </a:r>
          </a:p>
          <a:p>
            <a:r>
              <a:rPr lang="en-IN" sz="2000" dirty="0" smtClean="0"/>
              <a:t>This technique is well suited for the compression of speech.</a:t>
            </a:r>
          </a:p>
          <a:p>
            <a:endParaRPr lang="en-US" sz="2000" dirty="0" smtClean="0"/>
          </a:p>
          <a:p>
            <a:r>
              <a:rPr lang="en-IN" dirty="0" smtClean="0">
                <a:solidFill>
                  <a:schemeClr val="accent2">
                    <a:lumMod val="75000"/>
                  </a:schemeClr>
                </a:solidFill>
              </a:rPr>
              <a:t>Prediction or Relative Coding</a:t>
            </a:r>
          </a:p>
          <a:p>
            <a:r>
              <a:rPr lang="en-IN" sz="2000" dirty="0" smtClean="0"/>
              <a:t>Instead of compressing single bytes or sequences of bytes, differential encoding can be used. This is also known as prediction or relative coding</a:t>
            </a:r>
            <a:r>
              <a:rPr lang="en-IN" sz="2000" i="1" dirty="0" smtClean="0"/>
              <a:t>. </a:t>
            </a:r>
          </a:p>
          <a:p>
            <a:r>
              <a:rPr lang="en-IN" sz="2000" i="1" dirty="0" smtClean="0"/>
              <a:t>For example, if characters </a:t>
            </a:r>
            <a:r>
              <a:rPr lang="en-IN" sz="2000" dirty="0" smtClean="0"/>
              <a:t>in a sequence are clearly different from zero, but do not differ much amongst themselves, then calculating differences from the respective previous value could be profitable for compression.</a:t>
            </a:r>
          </a:p>
          <a:p>
            <a:r>
              <a:rPr lang="en-IN" sz="2000" dirty="0" smtClean="0"/>
              <a:t> Examples in different media:</a:t>
            </a:r>
          </a:p>
          <a:p>
            <a:r>
              <a:rPr lang="en-IN" sz="2000" dirty="0" smtClean="0"/>
              <a:t>For still images, edges yield large difference values, while areas with similar luminance and chrominance yield small values. A homogeneous area is characterized by a large number of zeroes, which could be further compressed using run-length coding.</a:t>
            </a:r>
            <a:endParaRPr lang="en-IN" sz="2000" b="1" dirty="0" smtClean="0"/>
          </a:p>
          <a:p>
            <a:endParaRPr lang="en-IN" sz="2000" dirty="0" smtClean="0"/>
          </a:p>
          <a:p>
            <a:endParaRPr lang="en-IN" sz="2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roopa\Pictures\vector_bitmap_image.png"/>
          <p:cNvPicPr>
            <a:picLocks noChangeAspect="1" noChangeArrowheads="1"/>
          </p:cNvPicPr>
          <p:nvPr/>
        </p:nvPicPr>
        <p:blipFill>
          <a:blip r:embed="rId2"/>
          <a:srcRect/>
          <a:stretch>
            <a:fillRect/>
          </a:stretch>
        </p:blipFill>
        <p:spPr bwMode="auto">
          <a:xfrm>
            <a:off x="2895600" y="457200"/>
            <a:ext cx="3657600" cy="2509837"/>
          </a:xfrm>
          <a:prstGeom prst="rect">
            <a:avLst/>
          </a:prstGeom>
          <a:noFill/>
        </p:spPr>
      </p:pic>
      <p:pic>
        <p:nvPicPr>
          <p:cNvPr id="1028" name="Picture 4" descr="C:\Users\roopa\Pictures\imagesCADEK0XD.jpg"/>
          <p:cNvPicPr>
            <a:picLocks noChangeAspect="1" noChangeArrowheads="1"/>
          </p:cNvPicPr>
          <p:nvPr/>
        </p:nvPicPr>
        <p:blipFill>
          <a:blip r:embed="rId3"/>
          <a:srcRect/>
          <a:stretch>
            <a:fillRect/>
          </a:stretch>
        </p:blipFill>
        <p:spPr bwMode="auto">
          <a:xfrm>
            <a:off x="2590800" y="3048000"/>
            <a:ext cx="4191000" cy="33528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324600"/>
          </a:xfrm>
        </p:spPr>
        <p:txBody>
          <a:bodyPr>
            <a:normAutofit/>
          </a:bodyPr>
          <a:lstStyle/>
          <a:p>
            <a:pPr algn="just"/>
            <a:r>
              <a:rPr lang="en-IN" sz="2000" dirty="0" smtClean="0"/>
              <a:t>For video, performing relative coding in the time domain leads to an encoding of differences from the previous image only.</a:t>
            </a:r>
          </a:p>
          <a:p>
            <a:pPr algn="just"/>
            <a:r>
              <a:rPr lang="en-IN" sz="2000" dirty="0" smtClean="0"/>
              <a:t>Audio techniques often apply Differential Pulse Code Modulation (DPCM) to a sequence of PCM-coded samples. This technique requires a linear characteristic curve for quantization. It is thus not necessary to store the whole number of bits for each sample. It is sufficient to represent the first PCM-coded sample as a whole and all following samples as the difference from the previous one.</a:t>
            </a:r>
          </a:p>
          <a:p>
            <a:pPr algn="just">
              <a:buNone/>
            </a:pPr>
            <a:endParaRPr lang="en-IN" sz="2000" dirty="0" smtClean="0"/>
          </a:p>
          <a:p>
            <a:pPr algn="just"/>
            <a:r>
              <a:rPr lang="en-IN" dirty="0" smtClean="0">
                <a:solidFill>
                  <a:schemeClr val="accent2">
                    <a:lumMod val="75000"/>
                  </a:schemeClr>
                </a:solidFill>
              </a:rPr>
              <a:t>Delta Modulation</a:t>
            </a:r>
          </a:p>
          <a:p>
            <a:pPr algn="just"/>
            <a:r>
              <a:rPr lang="en-IN" sz="2000" dirty="0" smtClean="0"/>
              <a:t>Delta Modulation is a modification of DPCM where difference values are encoded with exactly one bit, which indicates whether the signal increases or decreases.</a:t>
            </a:r>
          </a:p>
          <a:p>
            <a:pPr algn="just"/>
            <a:r>
              <a:rPr lang="en-IN" sz="2000" dirty="0" smtClean="0"/>
              <a:t> This technique is particularly profitable if the coding does not depend on 8-bit grid units.</a:t>
            </a:r>
          </a:p>
          <a:p>
            <a:pPr algn="just"/>
            <a:r>
              <a:rPr lang="en-IN" sz="2000" dirty="0" smtClean="0"/>
              <a:t> If the differences are small, then a much smaller number of bits is sufficient. Difference encoding is an important feature of all techniques used in multimedia systems. </a:t>
            </a:r>
            <a:endParaRPr lang="en-IN" sz="20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00800"/>
          </a:xfrm>
        </p:spPr>
        <p:txBody>
          <a:bodyPr>
            <a:normAutofit/>
          </a:bodyPr>
          <a:lstStyle/>
          <a:p>
            <a:r>
              <a:rPr lang="en-IN" b="1" dirty="0" smtClean="0">
                <a:solidFill>
                  <a:schemeClr val="accent2">
                    <a:lumMod val="75000"/>
                  </a:schemeClr>
                </a:solidFill>
              </a:rPr>
              <a:t>Other Basic Techniques</a:t>
            </a:r>
          </a:p>
          <a:p>
            <a:pPr>
              <a:buNone/>
            </a:pPr>
            <a:endParaRPr lang="en-IN" b="1" dirty="0" smtClean="0"/>
          </a:p>
          <a:p>
            <a:r>
              <a:rPr lang="en-IN" sz="2000" dirty="0" smtClean="0"/>
              <a:t>Video compression techniques often use </a:t>
            </a:r>
            <a:r>
              <a:rPr lang="en-IN" sz="2000" b="1" dirty="0" smtClean="0"/>
              <a:t>Color Look-Up Tables  </a:t>
            </a:r>
            <a:r>
              <a:rPr lang="en-IN" sz="2000" dirty="0" smtClean="0"/>
              <a:t>This technique is used in distributed multimedia systems.</a:t>
            </a:r>
          </a:p>
          <a:p>
            <a:r>
              <a:rPr lang="en-IN" sz="2000" dirty="0" smtClean="0"/>
              <a:t>A simple technique for audio is </a:t>
            </a:r>
            <a:r>
              <a:rPr lang="en-IN" sz="2000" b="1" dirty="0" smtClean="0"/>
              <a:t>silence suppression</a:t>
            </a:r>
            <a:r>
              <a:rPr lang="en-IN" sz="2000" i="1" dirty="0" smtClean="0"/>
              <a:t>, whereby data is only encoded </a:t>
            </a:r>
            <a:r>
              <a:rPr lang="en-IN" sz="2000" dirty="0" smtClean="0"/>
              <a:t>if the volume exceeds a certain threshold.</a:t>
            </a:r>
          </a:p>
          <a:p>
            <a:r>
              <a:rPr lang="en-IN" sz="2000" dirty="0" smtClean="0"/>
              <a:t>ITU incorporates some of the basic audio coding techniques in the G.700 series of standards: G.721 defines PCM coding for 3.4kHz quality over 64Kbit/s channels, and G.728 defines 3.4kHz quality over 16Kbit/s channels</a:t>
            </a:r>
            <a:endParaRPr lang="en-IN" sz="20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867400"/>
          </a:xfrm>
        </p:spPr>
        <p:txBody>
          <a:bodyPr/>
          <a:lstStyle/>
          <a:p>
            <a:r>
              <a:rPr lang="en-IN" b="1" dirty="0" smtClean="0">
                <a:solidFill>
                  <a:srgbClr val="0070C0"/>
                </a:solidFill>
              </a:rPr>
              <a:t>JPEG(Joint Photographic Experts Group)</a:t>
            </a:r>
          </a:p>
          <a:p>
            <a:pPr>
              <a:buNone/>
            </a:pPr>
            <a:endParaRPr lang="en-IN" dirty="0" smtClean="0"/>
          </a:p>
          <a:p>
            <a:r>
              <a:rPr lang="en-IN" sz="2000" dirty="0" smtClean="0"/>
              <a:t>The coding known as JPEG (Joint Photographic Experts Group) is a joint project of ISO/IECJTC1/SC2/WG10 and Commission Q.16 of CCITT SGVIII. Hence the “J” (from “Joint”) in JPEG—ISO together with CCITT.</a:t>
            </a:r>
          </a:p>
          <a:p>
            <a:r>
              <a:rPr lang="en-IN" sz="2000" dirty="0" smtClean="0"/>
              <a:t>In 1992, JPEG became an ISO International Standard (ISO)</a:t>
            </a:r>
            <a:endParaRPr lang="en-IN" sz="2000" b="1" dirty="0" smtClean="0"/>
          </a:p>
          <a:p>
            <a:r>
              <a:rPr lang="en-IN" sz="2000" dirty="0" smtClean="0"/>
              <a:t>JPEG applies to color and gray-scaled still images ,Video sequences can also be handled through a fast coding and decoding of still images, a technique known as Motion JPEG</a:t>
            </a:r>
            <a:r>
              <a:rPr lang="en-IN" sz="2000" i="1" dirty="0" smtClean="0"/>
              <a:t>.</a:t>
            </a:r>
          </a:p>
          <a:p>
            <a:r>
              <a:rPr lang="en-IN" sz="2000" dirty="0" smtClean="0"/>
              <a:t>Implementations of parts of JPEG are already available, either as software-only packages or using special-purpose hardware support.</a:t>
            </a:r>
            <a:endParaRPr lang="en-IN" sz="20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17" descr="Additive color mixing"/>
          <p:cNvPicPr>
            <a:picLocks noGrp="1" noChangeAspect="1" noChangeArrowheads="1"/>
          </p:cNvPicPr>
          <p:nvPr>
            <p:ph idx="1"/>
          </p:nvPr>
        </p:nvPicPr>
        <p:blipFill>
          <a:blip r:embed="rId2"/>
          <a:stretch>
            <a:fillRect/>
          </a:stretch>
        </p:blipFill>
        <p:spPr bwMode="auto">
          <a:xfrm>
            <a:off x="3371850" y="2748756"/>
            <a:ext cx="2400300" cy="2228850"/>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382000" cy="6324600"/>
          </a:xfrm>
        </p:spPr>
        <p:txBody>
          <a:bodyPr>
            <a:normAutofit/>
          </a:bodyPr>
          <a:lstStyle/>
          <a:p>
            <a:r>
              <a:rPr lang="en-IN" b="1" dirty="0" smtClean="0"/>
              <a:t>Requirements</a:t>
            </a:r>
          </a:p>
          <a:p>
            <a:r>
              <a:rPr lang="en-IN" sz="2000" dirty="0" smtClean="0"/>
              <a:t>The standard should be independent of image size.</a:t>
            </a:r>
          </a:p>
          <a:p>
            <a:r>
              <a:rPr lang="en-IN" sz="2000" dirty="0" smtClean="0"/>
              <a:t> It should be applicable to any image aspect ratio and any pixel aspect ratio.</a:t>
            </a:r>
          </a:p>
          <a:p>
            <a:r>
              <a:rPr lang="en-IN" sz="2000" dirty="0" smtClean="0"/>
              <a:t>The color space and the number of colors used should be independent of one another.</a:t>
            </a:r>
          </a:p>
          <a:p>
            <a:r>
              <a:rPr lang="en-IN" sz="2000" dirty="0" smtClean="0"/>
              <a:t>Image content may be of any complexity, with any statistical characteristics.</a:t>
            </a:r>
          </a:p>
          <a:p>
            <a:r>
              <a:rPr lang="en-IN" sz="2000" dirty="0" smtClean="0"/>
              <a:t>The JPEG standard should be start-of-the-art (or near) regarding the compression factor and image quality.</a:t>
            </a:r>
          </a:p>
          <a:p>
            <a:r>
              <a:rPr lang="en-IN" sz="2000" dirty="0" smtClean="0"/>
              <a:t>The processing complexity should permit a software solution to run on a large number of available general-purpose processors, and should be drastically reduced with the use of special-purpose hardware.</a:t>
            </a:r>
          </a:p>
          <a:p>
            <a:r>
              <a:rPr lang="en-IN" sz="2000" dirty="0" smtClean="0"/>
              <a:t>Sequential (line by line) and progressive (successive refinement of the whole image) decoding should both be possible. A lossless, hierarchical coding of the same image with different resolutions should also be possible. The user can select parameters to trade off the quality of the reproduced image, the compression processing time, and the size of the compressed image.</a:t>
            </a:r>
            <a:endParaRPr lang="en-IN" sz="20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229600" cy="838200"/>
          </a:xfrm>
        </p:spPr>
        <p:txBody>
          <a:bodyPr/>
          <a:lstStyle/>
          <a:p>
            <a:r>
              <a:rPr lang="en-IN" dirty="0" smtClean="0"/>
              <a:t>Steps of the JPEG compression technique</a:t>
            </a:r>
            <a:endParaRPr lang="en-IN" dirty="0"/>
          </a:p>
        </p:txBody>
      </p:sp>
      <p:pic>
        <p:nvPicPr>
          <p:cNvPr id="1026" name="Picture 2"/>
          <p:cNvPicPr>
            <a:picLocks noChangeAspect="1" noChangeArrowheads="1"/>
          </p:cNvPicPr>
          <p:nvPr/>
        </p:nvPicPr>
        <p:blipFill>
          <a:blip r:embed="rId2"/>
          <a:srcRect/>
          <a:stretch>
            <a:fillRect/>
          </a:stretch>
        </p:blipFill>
        <p:spPr bwMode="auto">
          <a:xfrm>
            <a:off x="762000" y="1524000"/>
            <a:ext cx="7000875" cy="2743200"/>
          </a:xfrm>
          <a:prstGeom prst="rect">
            <a:avLst/>
          </a:prstGeom>
          <a:noFill/>
          <a:ln w="9525">
            <a:noFill/>
            <a:miter lim="800000"/>
            <a:headEnd/>
            <a:tailEnd/>
          </a:ln>
          <a:effectLst/>
        </p:spPr>
      </p:pic>
      <p:sp>
        <p:nvSpPr>
          <p:cNvPr id="4" name="TextBox 3"/>
          <p:cNvSpPr txBox="1"/>
          <p:nvPr/>
        </p:nvSpPr>
        <p:spPr>
          <a:xfrm>
            <a:off x="1828800" y="4343400"/>
            <a:ext cx="5181600" cy="369332"/>
          </a:xfrm>
          <a:prstGeom prst="rect">
            <a:avLst/>
          </a:prstGeom>
          <a:noFill/>
        </p:spPr>
        <p:txBody>
          <a:bodyPr wrap="square" rtlCol="0">
            <a:spAutoFit/>
          </a:bodyPr>
          <a:lstStyle/>
          <a:p>
            <a:r>
              <a:rPr lang="en-US" dirty="0" smtClean="0"/>
              <a:t>Fig : Steps of the JPEG compression technique</a:t>
            </a:r>
            <a:endParaRPr lang="en-IN"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96000"/>
          </a:xfrm>
        </p:spPr>
        <p:txBody>
          <a:bodyPr>
            <a:normAutofit/>
          </a:bodyPr>
          <a:lstStyle/>
          <a:p>
            <a:r>
              <a:rPr lang="en-IN" b="1" dirty="0" smtClean="0"/>
              <a:t>JPEG Modes</a:t>
            </a:r>
          </a:p>
          <a:p>
            <a:pPr>
              <a:buNone/>
            </a:pPr>
            <a:endParaRPr lang="en-IN" b="1" dirty="0" smtClean="0"/>
          </a:p>
          <a:p>
            <a:r>
              <a:rPr lang="en-IN" sz="2000" dirty="0" smtClean="0"/>
              <a:t>The </a:t>
            </a:r>
            <a:r>
              <a:rPr lang="en-IN" sz="2000" dirty="0" smtClean="0">
                <a:solidFill>
                  <a:srgbClr val="FF0000"/>
                </a:solidFill>
              </a:rPr>
              <a:t>lossy, sequential DCT-based mode (baseline process, base mode) </a:t>
            </a:r>
            <a:r>
              <a:rPr lang="en-IN" sz="2000" dirty="0" smtClean="0"/>
              <a:t>must be supported by every JPEG decoder.</a:t>
            </a:r>
          </a:p>
          <a:p>
            <a:pPr>
              <a:buNone/>
            </a:pPr>
            <a:endParaRPr lang="en-IN" sz="2000" dirty="0" smtClean="0"/>
          </a:p>
          <a:p>
            <a:r>
              <a:rPr lang="en-IN" sz="2000" dirty="0" smtClean="0"/>
              <a:t>The </a:t>
            </a:r>
            <a:r>
              <a:rPr lang="en-IN" sz="2000" dirty="0" smtClean="0">
                <a:solidFill>
                  <a:srgbClr val="FF0000"/>
                </a:solidFill>
              </a:rPr>
              <a:t>expanded lossy, DCT-based mode </a:t>
            </a:r>
            <a:r>
              <a:rPr lang="en-IN" sz="2000" dirty="0" smtClean="0"/>
              <a:t>provides a set of further enhancements to the base mode.</a:t>
            </a:r>
          </a:p>
          <a:p>
            <a:pPr>
              <a:buNone/>
            </a:pPr>
            <a:endParaRPr lang="en-IN" sz="2000" dirty="0" smtClean="0"/>
          </a:p>
          <a:p>
            <a:r>
              <a:rPr lang="en-IN" sz="2000" dirty="0" smtClean="0"/>
              <a:t>The </a:t>
            </a:r>
            <a:r>
              <a:rPr lang="en-IN" sz="2000" dirty="0" smtClean="0">
                <a:solidFill>
                  <a:srgbClr val="FF0000"/>
                </a:solidFill>
              </a:rPr>
              <a:t>lossless mode </a:t>
            </a:r>
            <a:r>
              <a:rPr lang="en-IN" sz="2000" dirty="0" smtClean="0"/>
              <a:t>has a low compression ratio and allows a perfect reconstruction of the original image.</a:t>
            </a:r>
          </a:p>
          <a:p>
            <a:pPr>
              <a:buNone/>
            </a:pPr>
            <a:endParaRPr lang="en-IN" sz="2000" dirty="0" smtClean="0"/>
          </a:p>
          <a:p>
            <a:r>
              <a:rPr lang="en-IN" sz="2000" dirty="0" smtClean="0"/>
              <a:t>The </a:t>
            </a:r>
            <a:r>
              <a:rPr lang="en-IN" sz="2000" dirty="0" smtClean="0">
                <a:solidFill>
                  <a:srgbClr val="FF0000"/>
                </a:solidFill>
              </a:rPr>
              <a:t>hierarchical mode </a:t>
            </a:r>
            <a:r>
              <a:rPr lang="en-IN" sz="2000" dirty="0" smtClean="0"/>
              <a:t>accommodates images of different resolutions by using algorithms defined for the other three modes.</a:t>
            </a:r>
            <a:endParaRPr lang="en-IN" sz="20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2895600"/>
          </a:xfrm>
        </p:spPr>
        <p:txBody>
          <a:bodyPr/>
          <a:lstStyle/>
          <a:p>
            <a:r>
              <a:rPr lang="en-IN" b="1" dirty="0" smtClean="0"/>
              <a:t>Image Preparation</a:t>
            </a:r>
          </a:p>
          <a:p>
            <a:r>
              <a:rPr lang="en-IN" sz="2000" dirty="0" smtClean="0"/>
              <a:t>JPEG specifies a very general image model that can describe most commonly used still image representations.</a:t>
            </a:r>
          </a:p>
          <a:p>
            <a:r>
              <a:rPr lang="en-IN" sz="2000" dirty="0" smtClean="0"/>
              <a:t>An image consists of at least one and at most </a:t>
            </a:r>
            <a:r>
              <a:rPr lang="en-IN" sz="2000" i="1" dirty="0" smtClean="0"/>
              <a:t>N=255 components or planes, as </a:t>
            </a:r>
            <a:r>
              <a:rPr lang="en-IN" sz="2000" dirty="0" smtClean="0"/>
              <a:t>shown on the left side of below figure. These planes can be assigned to individual RGB (red, green, blue) colors, or to the YIQ or YUV signals, for example.</a:t>
            </a:r>
          </a:p>
          <a:p>
            <a:r>
              <a:rPr lang="en-US" sz="2000" dirty="0" smtClean="0"/>
              <a:t>Each component is a rectangular array X</a:t>
            </a:r>
            <a:r>
              <a:rPr lang="en-US" sz="2000" baseline="-25000" dirty="0" smtClean="0"/>
              <a:t>i</a:t>
            </a:r>
            <a:r>
              <a:rPr lang="en-US" sz="2000" dirty="0" smtClean="0"/>
              <a:t> x Y</a:t>
            </a:r>
            <a:r>
              <a:rPr lang="en-US" sz="2000" baseline="-25000" dirty="0" smtClean="0"/>
              <a:t>i</a:t>
            </a:r>
            <a:r>
              <a:rPr lang="en-US" sz="2000" dirty="0" smtClean="0"/>
              <a:t> of pixels(samples).</a:t>
            </a:r>
            <a:endParaRPr lang="en-IN" sz="2000" dirty="0"/>
          </a:p>
        </p:txBody>
      </p:sp>
      <p:pic>
        <p:nvPicPr>
          <p:cNvPr id="2050" name="Picture 2"/>
          <p:cNvPicPr>
            <a:picLocks noChangeAspect="1" noChangeArrowheads="1"/>
          </p:cNvPicPr>
          <p:nvPr/>
        </p:nvPicPr>
        <p:blipFill>
          <a:blip r:embed="rId2"/>
          <a:srcRect/>
          <a:stretch>
            <a:fillRect/>
          </a:stretch>
        </p:blipFill>
        <p:spPr bwMode="auto">
          <a:xfrm>
            <a:off x="1295400" y="3429000"/>
            <a:ext cx="6781800" cy="2895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990600"/>
          </a:xfrm>
        </p:spPr>
        <p:txBody>
          <a:bodyPr>
            <a:noAutofit/>
          </a:bodyPr>
          <a:lstStyle/>
          <a:p>
            <a:r>
              <a:rPr lang="en-IN" sz="2000" dirty="0" smtClean="0"/>
              <a:t>Example of JPEG image preparation with three components having the same resolution.</a:t>
            </a:r>
            <a:endParaRPr lang="en-IN" sz="2000" dirty="0"/>
          </a:p>
        </p:txBody>
      </p:sp>
      <p:pic>
        <p:nvPicPr>
          <p:cNvPr id="3074" name="Picture 2"/>
          <p:cNvPicPr>
            <a:picLocks noChangeAspect="1" noChangeArrowheads="1"/>
          </p:cNvPicPr>
          <p:nvPr/>
        </p:nvPicPr>
        <p:blipFill>
          <a:blip r:embed="rId2"/>
          <a:srcRect/>
          <a:stretch>
            <a:fillRect/>
          </a:stretch>
        </p:blipFill>
        <p:spPr bwMode="auto">
          <a:xfrm>
            <a:off x="1143000" y="2286000"/>
            <a:ext cx="6100763" cy="3276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914400"/>
          </a:xfrm>
        </p:spPr>
        <p:txBody>
          <a:bodyPr>
            <a:normAutofit/>
          </a:bodyPr>
          <a:lstStyle/>
          <a:p>
            <a:r>
              <a:rPr lang="en-IN" sz="2000" dirty="0" smtClean="0"/>
              <a:t>Example of JPEG image preparation with three components having different resolutions.</a:t>
            </a:r>
            <a:endParaRPr lang="en-IN" sz="2000" dirty="0"/>
          </a:p>
        </p:txBody>
      </p:sp>
      <p:pic>
        <p:nvPicPr>
          <p:cNvPr id="4098" name="Picture 2"/>
          <p:cNvPicPr>
            <a:picLocks noChangeAspect="1" noChangeArrowheads="1"/>
          </p:cNvPicPr>
          <p:nvPr/>
        </p:nvPicPr>
        <p:blipFill>
          <a:blip r:embed="rId2"/>
          <a:srcRect/>
          <a:stretch>
            <a:fillRect/>
          </a:stretch>
        </p:blipFill>
        <p:spPr bwMode="auto">
          <a:xfrm>
            <a:off x="914400" y="1676400"/>
            <a:ext cx="7315199" cy="2809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00800"/>
          </a:xfrm>
        </p:spPr>
        <p:txBody>
          <a:bodyPr>
            <a:normAutofit/>
          </a:bodyPr>
          <a:lstStyle/>
          <a:p>
            <a:r>
              <a:rPr lang="en-IN" dirty="0" smtClean="0"/>
              <a:t>Coding Requirements</a:t>
            </a:r>
          </a:p>
          <a:p>
            <a:r>
              <a:rPr lang="en-US" sz="2400" dirty="0" smtClean="0"/>
              <a:t>The following specification are based on </a:t>
            </a:r>
          </a:p>
          <a:p>
            <a:r>
              <a:rPr lang="en-US" sz="2400" dirty="0" smtClean="0"/>
              <a:t>A small window of 640x 480 pixels on a display</a:t>
            </a:r>
            <a:endParaRPr lang="en-IN" sz="2400" dirty="0" smtClean="0"/>
          </a:p>
          <a:p>
            <a:r>
              <a:rPr lang="en-IN" sz="2400" dirty="0" smtClean="0"/>
              <a:t>1Kbit = 1024bit</a:t>
            </a:r>
          </a:p>
          <a:p>
            <a:r>
              <a:rPr lang="en-IN" sz="2400" dirty="0" smtClean="0"/>
              <a:t>1Mbit = 1024×1024bit</a:t>
            </a:r>
          </a:p>
          <a:p>
            <a:endParaRPr lang="en-IN" sz="2400" dirty="0" smtClean="0"/>
          </a:p>
          <a:p>
            <a:pPr marL="457200" indent="-457200">
              <a:buAutoNum type="arabicPeriod"/>
            </a:pPr>
            <a:r>
              <a:rPr lang="en-IN" sz="2400" dirty="0" smtClean="0"/>
              <a:t>For the representation of the text medium, two bytes are used for every 8×8 pixel character.</a:t>
            </a:r>
          </a:p>
          <a:p>
            <a:pPr marL="457200" indent="-457200">
              <a:buNone/>
            </a:pPr>
            <a:endParaRPr lang="en-IN" sz="2400" dirty="0" smtClean="0"/>
          </a:p>
          <a:p>
            <a:pPr>
              <a:buNone/>
            </a:pPr>
            <a:r>
              <a:rPr lang="en-IN" sz="2400" dirty="0" smtClean="0"/>
              <a:t>        Character per screen page =( 640x480)/8x8=4,800</a:t>
            </a:r>
          </a:p>
          <a:p>
            <a:pPr>
              <a:buNone/>
            </a:pPr>
            <a:r>
              <a:rPr lang="en-IN" sz="2400" dirty="0" smtClean="0"/>
              <a:t>       Storage required per screen page =4,800x2bytes=9,600 byte.</a:t>
            </a:r>
          </a:p>
          <a:p>
            <a:pPr>
              <a:buNone/>
            </a:pPr>
            <a:endParaRPr lang="en-IN" sz="24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562600"/>
          </a:xfrm>
        </p:spPr>
        <p:txBody>
          <a:bodyPr>
            <a:normAutofit/>
          </a:bodyPr>
          <a:lstStyle/>
          <a:p>
            <a:r>
              <a:rPr lang="en-IN" sz="2200" dirty="0" smtClean="0"/>
              <a:t>A </a:t>
            </a:r>
            <a:r>
              <a:rPr lang="en-IN" sz="2200" dirty="0" smtClean="0">
                <a:solidFill>
                  <a:srgbClr val="00B0F0"/>
                </a:solidFill>
              </a:rPr>
              <a:t>gray-scale</a:t>
            </a:r>
            <a:r>
              <a:rPr lang="en-IN" sz="2200" dirty="0" smtClean="0"/>
              <a:t> image will consist of a </a:t>
            </a:r>
            <a:r>
              <a:rPr lang="en-IN" sz="2200" dirty="0" smtClean="0">
                <a:solidFill>
                  <a:srgbClr val="00B0F0"/>
                </a:solidFill>
              </a:rPr>
              <a:t>single component</a:t>
            </a:r>
            <a:r>
              <a:rPr lang="en-IN" sz="2200" dirty="0" smtClean="0"/>
              <a:t>, while an </a:t>
            </a:r>
            <a:r>
              <a:rPr lang="en-IN" sz="2200" dirty="0" smtClean="0">
                <a:solidFill>
                  <a:srgbClr val="00B0F0"/>
                </a:solidFill>
              </a:rPr>
              <a:t>RGB</a:t>
            </a:r>
            <a:r>
              <a:rPr lang="en-IN" sz="2200" dirty="0" smtClean="0"/>
              <a:t> color image will have </a:t>
            </a:r>
            <a:r>
              <a:rPr lang="en-IN" sz="2200" dirty="0" smtClean="0">
                <a:solidFill>
                  <a:srgbClr val="00B0F0"/>
                </a:solidFill>
              </a:rPr>
              <a:t>three components </a:t>
            </a:r>
            <a:r>
              <a:rPr lang="en-IN" sz="2200" dirty="0" smtClean="0"/>
              <a:t>with the </a:t>
            </a:r>
            <a:r>
              <a:rPr lang="en-IN" sz="2200" dirty="0" smtClean="0">
                <a:solidFill>
                  <a:srgbClr val="00B0F0"/>
                </a:solidFill>
              </a:rPr>
              <a:t>same resolution </a:t>
            </a:r>
            <a:r>
              <a:rPr lang="en-IN" sz="2200" dirty="0" smtClean="0"/>
              <a:t>(same number of lines </a:t>
            </a:r>
            <a:r>
              <a:rPr lang="en-IN" sz="2200" i="1" dirty="0" smtClean="0"/>
              <a:t>Y</a:t>
            </a:r>
            <a:r>
              <a:rPr lang="en-IN" sz="2200" i="1" baseline="-25000" dirty="0" smtClean="0"/>
              <a:t>1</a:t>
            </a:r>
            <a:r>
              <a:rPr lang="en-IN" sz="2200" i="1" dirty="0" smtClean="0"/>
              <a:t> = Y</a:t>
            </a:r>
            <a:r>
              <a:rPr lang="en-IN" sz="2200" i="1" baseline="-25000" dirty="0" smtClean="0"/>
              <a:t>2 </a:t>
            </a:r>
            <a:r>
              <a:rPr lang="en-IN" sz="2200" i="1" dirty="0" smtClean="0"/>
              <a:t>= Y</a:t>
            </a:r>
            <a:r>
              <a:rPr lang="en-IN" sz="2200" i="1" baseline="-25000" dirty="0" smtClean="0"/>
              <a:t>3</a:t>
            </a:r>
            <a:r>
              <a:rPr lang="en-IN" sz="2200" i="1" dirty="0" smtClean="0"/>
              <a:t> and the same number of columns X</a:t>
            </a:r>
            <a:r>
              <a:rPr lang="en-IN" sz="2200" i="1" baseline="-25000" dirty="0" smtClean="0"/>
              <a:t>1</a:t>
            </a:r>
            <a:r>
              <a:rPr lang="en-IN" sz="2200" i="1" dirty="0" smtClean="0"/>
              <a:t> = X</a:t>
            </a:r>
            <a:r>
              <a:rPr lang="en-IN" sz="2200" i="1" baseline="-25000" dirty="0" smtClean="0"/>
              <a:t>2</a:t>
            </a:r>
            <a:r>
              <a:rPr lang="en-IN" sz="2200" i="1" dirty="0" smtClean="0"/>
              <a:t> = X</a:t>
            </a:r>
            <a:r>
              <a:rPr lang="en-IN" sz="2200" i="1" baseline="-25000" dirty="0" smtClean="0"/>
              <a:t>3</a:t>
            </a:r>
            <a:r>
              <a:rPr lang="en-IN" sz="2200" i="1" dirty="0" smtClean="0"/>
              <a:t>). </a:t>
            </a:r>
          </a:p>
          <a:p>
            <a:r>
              <a:rPr lang="en-IN" sz="2200" i="1" dirty="0" smtClean="0">
                <a:solidFill>
                  <a:srgbClr val="00B0F0"/>
                </a:solidFill>
              </a:rPr>
              <a:t>YUV color images </a:t>
            </a:r>
            <a:r>
              <a:rPr lang="en-IN" sz="2200" i="1" dirty="0" smtClean="0"/>
              <a:t>with sub sampling of the </a:t>
            </a:r>
            <a:r>
              <a:rPr lang="en-IN" sz="2200" dirty="0" smtClean="0"/>
              <a:t>chrominance components use three planes with </a:t>
            </a:r>
            <a:r>
              <a:rPr lang="en-IN" sz="2200" i="1" dirty="0" smtClean="0">
                <a:solidFill>
                  <a:srgbClr val="00B0F0"/>
                </a:solidFill>
              </a:rPr>
              <a:t>Y</a:t>
            </a:r>
            <a:r>
              <a:rPr lang="en-IN" sz="2200" i="1" baseline="-25000" dirty="0" smtClean="0">
                <a:solidFill>
                  <a:srgbClr val="00B0F0"/>
                </a:solidFill>
              </a:rPr>
              <a:t>1</a:t>
            </a:r>
            <a:r>
              <a:rPr lang="en-IN" sz="2200" i="1" dirty="0" smtClean="0">
                <a:solidFill>
                  <a:srgbClr val="00B0F0"/>
                </a:solidFill>
              </a:rPr>
              <a:t> = 4Y</a:t>
            </a:r>
            <a:r>
              <a:rPr lang="en-IN" sz="2200" i="1" baseline="-25000" dirty="0" smtClean="0">
                <a:solidFill>
                  <a:srgbClr val="00B0F0"/>
                </a:solidFill>
              </a:rPr>
              <a:t>2</a:t>
            </a:r>
            <a:r>
              <a:rPr lang="en-IN" sz="2200" i="1" dirty="0" smtClean="0">
                <a:solidFill>
                  <a:srgbClr val="00B0F0"/>
                </a:solidFill>
              </a:rPr>
              <a:t> = 4Y</a:t>
            </a:r>
            <a:r>
              <a:rPr lang="en-IN" sz="2200" i="1" baseline="-25000" dirty="0" smtClean="0">
                <a:solidFill>
                  <a:srgbClr val="00B0F0"/>
                </a:solidFill>
              </a:rPr>
              <a:t>3</a:t>
            </a:r>
            <a:r>
              <a:rPr lang="en-IN" sz="2200" i="1" dirty="0" smtClean="0">
                <a:solidFill>
                  <a:srgbClr val="00B0F0"/>
                </a:solidFill>
              </a:rPr>
              <a:t> and X</a:t>
            </a:r>
            <a:r>
              <a:rPr lang="en-IN" sz="2200" i="1" baseline="-25000" dirty="0" smtClean="0">
                <a:solidFill>
                  <a:srgbClr val="00B0F0"/>
                </a:solidFill>
              </a:rPr>
              <a:t>1</a:t>
            </a:r>
            <a:r>
              <a:rPr lang="en-IN" sz="2200" i="1" dirty="0" smtClean="0">
                <a:solidFill>
                  <a:srgbClr val="00B0F0"/>
                </a:solidFill>
              </a:rPr>
              <a:t> = 4X</a:t>
            </a:r>
            <a:r>
              <a:rPr lang="en-IN" sz="2200" i="1" baseline="-25000" dirty="0" smtClean="0">
                <a:solidFill>
                  <a:srgbClr val="00B0F0"/>
                </a:solidFill>
              </a:rPr>
              <a:t>2</a:t>
            </a:r>
            <a:r>
              <a:rPr lang="en-IN" sz="2200" i="1" dirty="0" smtClean="0">
                <a:solidFill>
                  <a:srgbClr val="00B0F0"/>
                </a:solidFill>
              </a:rPr>
              <a:t> = 4X</a:t>
            </a:r>
            <a:r>
              <a:rPr lang="en-IN" sz="2200" i="1" baseline="-25000" dirty="0" smtClean="0">
                <a:solidFill>
                  <a:srgbClr val="00B0F0"/>
                </a:solidFill>
              </a:rPr>
              <a:t>3</a:t>
            </a:r>
            <a:r>
              <a:rPr lang="en-IN" sz="2200" i="1" dirty="0" smtClean="0">
                <a:solidFill>
                  <a:srgbClr val="00B0F0"/>
                </a:solidFill>
              </a:rPr>
              <a:t>.</a:t>
            </a:r>
          </a:p>
          <a:p>
            <a:r>
              <a:rPr lang="en-IN" sz="2200" dirty="0" smtClean="0"/>
              <a:t>Each pixel is represented by </a:t>
            </a:r>
            <a:r>
              <a:rPr lang="en-IN" sz="2200" i="1" dirty="0" smtClean="0"/>
              <a:t>p bits with values in the range from 0 to 2</a:t>
            </a:r>
            <a:r>
              <a:rPr lang="en-IN" sz="2200" i="1" baseline="30000" dirty="0" smtClean="0"/>
              <a:t>p–1</a:t>
            </a:r>
            <a:r>
              <a:rPr lang="en-IN" sz="2200" i="1" dirty="0" smtClean="0"/>
              <a:t>. All </a:t>
            </a:r>
            <a:r>
              <a:rPr lang="en-IN" sz="2200" dirty="0" smtClean="0"/>
              <a:t>pixels of all components of an image must have the same number of bits. </a:t>
            </a:r>
          </a:p>
          <a:p>
            <a:r>
              <a:rPr lang="en-IN" sz="2200" dirty="0" smtClean="0"/>
              <a:t>The lossy modes of JPEG use a precision of either 8 or 12 bits per pixel. </a:t>
            </a:r>
          </a:p>
          <a:p>
            <a:r>
              <a:rPr lang="en-IN" sz="2200" dirty="0" smtClean="0"/>
              <a:t>The lossless modes can use between 2 and 12 bits per pixel.</a:t>
            </a:r>
          </a:p>
          <a:p>
            <a:r>
              <a:rPr lang="en-IN" sz="2200" dirty="0" smtClean="0"/>
              <a:t> If a JPEG application uses any other number of bits, the application itself must suitably transform the image to conform to the number of bits defined by the JPEG standard.</a:t>
            </a:r>
            <a:endParaRPr lang="en-IN" sz="22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r>
              <a:rPr lang="en-IN" sz="2000" dirty="0" smtClean="0"/>
              <a:t>Instead of the values </a:t>
            </a:r>
            <a:r>
              <a:rPr lang="en-IN" sz="2000" i="1" dirty="0" smtClean="0"/>
              <a:t>X</a:t>
            </a:r>
            <a:r>
              <a:rPr lang="en-IN" sz="2000" i="1" baseline="-25000" dirty="0" smtClean="0"/>
              <a:t>i</a:t>
            </a:r>
            <a:r>
              <a:rPr lang="en-IN" sz="2000" i="1" dirty="0" smtClean="0"/>
              <a:t> and Y</a:t>
            </a:r>
            <a:r>
              <a:rPr lang="en-IN" sz="2000" i="1" baseline="-25000" dirty="0" smtClean="0"/>
              <a:t>i  </a:t>
            </a:r>
            <a:r>
              <a:rPr lang="en-IN" sz="2000" i="1" dirty="0" smtClean="0"/>
              <a:t>, the compressed data includes the values </a:t>
            </a:r>
            <a:r>
              <a:rPr lang="en-IN" sz="2000" i="1" dirty="0" smtClean="0">
                <a:solidFill>
                  <a:srgbClr val="00B0F0"/>
                </a:solidFill>
              </a:rPr>
              <a:t>X</a:t>
            </a:r>
            <a:r>
              <a:rPr lang="en-IN" sz="2000" i="1" dirty="0" smtClean="0"/>
              <a:t> (maximum </a:t>
            </a:r>
            <a:r>
              <a:rPr lang="en-IN" sz="2000" dirty="0" smtClean="0"/>
              <a:t>of all </a:t>
            </a:r>
            <a:r>
              <a:rPr lang="en-IN" sz="2000" i="1" dirty="0" smtClean="0"/>
              <a:t>Xi) and </a:t>
            </a:r>
            <a:r>
              <a:rPr lang="en-IN" sz="2000" i="1" dirty="0" smtClean="0">
                <a:solidFill>
                  <a:srgbClr val="00B0F0"/>
                </a:solidFill>
              </a:rPr>
              <a:t>Y</a:t>
            </a:r>
            <a:r>
              <a:rPr lang="en-IN" sz="2000" i="1" dirty="0" smtClean="0"/>
              <a:t> (maximum of all Yi), as well as factors Hi and Vi for each plane. </a:t>
            </a:r>
          </a:p>
          <a:p>
            <a:r>
              <a:rPr lang="en-IN" sz="2000" i="1" dirty="0" smtClean="0"/>
              <a:t>Hi </a:t>
            </a:r>
            <a:r>
              <a:rPr lang="en-IN" sz="2000" dirty="0" smtClean="0"/>
              <a:t>and </a:t>
            </a:r>
            <a:r>
              <a:rPr lang="en-IN" sz="2000" i="1" dirty="0" smtClean="0"/>
              <a:t>Vi represent the relative horizontal and vertical resolutions with respect to the </a:t>
            </a:r>
            <a:r>
              <a:rPr lang="en-IN" sz="2000" dirty="0" smtClean="0"/>
              <a:t>minimal horizontal and vertical resolutions.</a:t>
            </a:r>
          </a:p>
          <a:p>
            <a:r>
              <a:rPr lang="en-IN" sz="2000" dirty="0" smtClean="0"/>
              <a:t>For example</a:t>
            </a:r>
          </a:p>
          <a:p>
            <a:r>
              <a:rPr lang="en-IN" sz="2000" dirty="0" smtClean="0"/>
              <a:t>An image has a maximum resolution </a:t>
            </a:r>
            <a:r>
              <a:rPr lang="en-IN" sz="2000" dirty="0" smtClean="0">
                <a:solidFill>
                  <a:srgbClr val="00B0F0"/>
                </a:solidFill>
              </a:rPr>
              <a:t>of 512 pixels </a:t>
            </a:r>
            <a:r>
              <a:rPr lang="en-IN" sz="2000" dirty="0" smtClean="0"/>
              <a:t>in both the horizontal and vertical directions and consists of three planes.</a:t>
            </a:r>
          </a:p>
          <a:p>
            <a:r>
              <a:rPr lang="pt-BR" sz="2000" dirty="0" smtClean="0"/>
              <a:t>Plane 0: H</a:t>
            </a:r>
            <a:r>
              <a:rPr lang="pt-BR" sz="2000" baseline="-25000" dirty="0" smtClean="0"/>
              <a:t>0</a:t>
            </a:r>
            <a:r>
              <a:rPr lang="pt-BR" sz="2000" dirty="0" smtClean="0"/>
              <a:t> = 4, V</a:t>
            </a:r>
            <a:r>
              <a:rPr lang="pt-BR" sz="2000" baseline="-25000" dirty="0" smtClean="0"/>
              <a:t>0</a:t>
            </a:r>
            <a:r>
              <a:rPr lang="pt-BR" sz="2000" dirty="0" smtClean="0"/>
              <a:t> = 1</a:t>
            </a:r>
          </a:p>
          <a:p>
            <a:r>
              <a:rPr lang="pt-BR" sz="2000" dirty="0" smtClean="0"/>
              <a:t>Plane 1: H</a:t>
            </a:r>
            <a:r>
              <a:rPr lang="pt-BR" sz="2000" baseline="-25000" dirty="0" smtClean="0"/>
              <a:t>1</a:t>
            </a:r>
            <a:r>
              <a:rPr lang="pt-BR" sz="2000" dirty="0" smtClean="0"/>
              <a:t> = 2, V</a:t>
            </a:r>
            <a:r>
              <a:rPr lang="pt-BR" sz="2000" baseline="-25000" dirty="0" smtClean="0"/>
              <a:t>1</a:t>
            </a:r>
            <a:r>
              <a:rPr lang="pt-BR" sz="2000" dirty="0" smtClean="0"/>
              <a:t> = 2</a:t>
            </a:r>
          </a:p>
          <a:p>
            <a:r>
              <a:rPr lang="pt-BR" sz="2000" dirty="0" smtClean="0"/>
              <a:t>Plane 2: H</a:t>
            </a:r>
            <a:r>
              <a:rPr lang="pt-BR" sz="2000" baseline="-25000" dirty="0" smtClean="0"/>
              <a:t>2</a:t>
            </a:r>
            <a:r>
              <a:rPr lang="pt-BR" sz="2000" dirty="0" smtClean="0"/>
              <a:t> = 1, V</a:t>
            </a:r>
            <a:r>
              <a:rPr lang="pt-BR" sz="2000" baseline="-25000" dirty="0" smtClean="0"/>
              <a:t>2</a:t>
            </a:r>
            <a:r>
              <a:rPr lang="pt-BR" sz="2000" dirty="0" smtClean="0"/>
              <a:t> = 1</a:t>
            </a:r>
          </a:p>
          <a:p>
            <a:pPr>
              <a:buNone/>
            </a:pPr>
            <a:endParaRPr lang="pt-BR" sz="2000" dirty="0" smtClean="0"/>
          </a:p>
          <a:p>
            <a:r>
              <a:rPr lang="en-IN" sz="2000" dirty="0" smtClean="0"/>
              <a:t>This leads to: X = 512, Y = 512, </a:t>
            </a:r>
            <a:r>
              <a:rPr lang="en-IN" sz="2000" dirty="0" err="1" smtClean="0"/>
              <a:t>H</a:t>
            </a:r>
            <a:r>
              <a:rPr lang="en-IN" sz="2000" baseline="-25000" dirty="0" err="1" smtClean="0"/>
              <a:t>max</a:t>
            </a:r>
            <a:r>
              <a:rPr lang="en-IN" sz="2000" dirty="0" smtClean="0"/>
              <a:t> = 4 and </a:t>
            </a:r>
            <a:r>
              <a:rPr lang="en-IN" sz="2000" dirty="0" err="1" smtClean="0"/>
              <a:t>V</a:t>
            </a:r>
            <a:r>
              <a:rPr lang="en-IN" sz="2000" baseline="-25000" dirty="0" err="1" smtClean="0"/>
              <a:t>max</a:t>
            </a:r>
            <a:r>
              <a:rPr lang="en-IN" sz="2000" baseline="-25000" dirty="0" smtClean="0"/>
              <a:t> </a:t>
            </a:r>
            <a:r>
              <a:rPr lang="en-IN" sz="2000" dirty="0" smtClean="0"/>
              <a:t>= 2</a:t>
            </a:r>
          </a:p>
          <a:p>
            <a:r>
              <a:rPr lang="es-ES" sz="2000" dirty="0" err="1" smtClean="0"/>
              <a:t>Plane</a:t>
            </a:r>
            <a:r>
              <a:rPr lang="es-ES" sz="2000" dirty="0" smtClean="0"/>
              <a:t> 0: X</a:t>
            </a:r>
            <a:r>
              <a:rPr lang="es-ES" sz="2000" baseline="-25000" dirty="0" smtClean="0"/>
              <a:t>0</a:t>
            </a:r>
            <a:r>
              <a:rPr lang="es-ES" sz="2000" dirty="0" smtClean="0"/>
              <a:t> = 512, Y</a:t>
            </a:r>
            <a:r>
              <a:rPr lang="es-ES" sz="2000" baseline="-25000" dirty="0" smtClean="0"/>
              <a:t>0 </a:t>
            </a:r>
            <a:r>
              <a:rPr lang="es-ES" sz="2000" dirty="0" smtClean="0"/>
              <a:t>= 256</a:t>
            </a:r>
          </a:p>
          <a:p>
            <a:r>
              <a:rPr lang="es-ES" sz="2000" dirty="0" err="1" smtClean="0"/>
              <a:t>Plane</a:t>
            </a:r>
            <a:r>
              <a:rPr lang="es-ES" sz="2000" dirty="0" smtClean="0"/>
              <a:t> 1: X</a:t>
            </a:r>
            <a:r>
              <a:rPr lang="es-ES" sz="2000" baseline="-25000" dirty="0" smtClean="0"/>
              <a:t>1</a:t>
            </a:r>
            <a:r>
              <a:rPr lang="es-ES" sz="2000" dirty="0" smtClean="0"/>
              <a:t> = 256, Y</a:t>
            </a:r>
            <a:r>
              <a:rPr lang="es-ES" sz="2000" baseline="-25000" dirty="0" smtClean="0"/>
              <a:t>1</a:t>
            </a:r>
            <a:r>
              <a:rPr lang="es-ES" sz="2000" dirty="0" smtClean="0"/>
              <a:t> = 512</a:t>
            </a:r>
          </a:p>
          <a:p>
            <a:r>
              <a:rPr lang="es-ES" sz="2000" dirty="0" err="1" smtClean="0"/>
              <a:t>Plane</a:t>
            </a:r>
            <a:r>
              <a:rPr lang="es-ES" sz="2000" dirty="0" smtClean="0"/>
              <a:t> 2: X</a:t>
            </a:r>
            <a:r>
              <a:rPr lang="es-ES" sz="2000" baseline="-25000" dirty="0" smtClean="0"/>
              <a:t>2</a:t>
            </a:r>
            <a:r>
              <a:rPr lang="es-ES" sz="2000" dirty="0" smtClean="0"/>
              <a:t> = 128, Y</a:t>
            </a:r>
            <a:r>
              <a:rPr lang="es-ES" sz="2000" baseline="-25000" dirty="0" smtClean="0"/>
              <a:t>2</a:t>
            </a:r>
            <a:r>
              <a:rPr lang="es-ES" sz="2000" dirty="0" smtClean="0"/>
              <a:t> = 256</a:t>
            </a:r>
            <a:endParaRPr lang="en-IN" sz="20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33400"/>
            <a:ext cx="8382000" cy="3276600"/>
          </a:xfrm>
        </p:spPr>
        <p:txBody>
          <a:bodyPr>
            <a:normAutofit/>
          </a:bodyPr>
          <a:lstStyle/>
          <a:p>
            <a:r>
              <a:rPr lang="en-US" sz="2200" dirty="0" smtClean="0"/>
              <a:t>In the image preparation stage, the image is divided into data units.</a:t>
            </a:r>
          </a:p>
          <a:p>
            <a:r>
              <a:rPr lang="en-US" sz="2200" dirty="0" smtClean="0"/>
              <a:t>The lossless mode uses one pixel as one data unit.</a:t>
            </a:r>
          </a:p>
          <a:p>
            <a:r>
              <a:rPr lang="en-US" sz="2200" dirty="0" smtClean="0"/>
              <a:t>The lossy mode uses blocks of 8x8 pixels.</a:t>
            </a:r>
          </a:p>
          <a:p>
            <a:r>
              <a:rPr lang="en-US" sz="2200" dirty="0" smtClean="0"/>
              <a:t>The units are processed from left to right with in each component. This is known as a </a:t>
            </a:r>
            <a:r>
              <a:rPr lang="en-US" sz="2200" dirty="0" smtClean="0">
                <a:solidFill>
                  <a:srgbClr val="00B0F0"/>
                </a:solidFill>
              </a:rPr>
              <a:t>non-interleaved data ordering</a:t>
            </a:r>
            <a:r>
              <a:rPr lang="en-US" sz="2200" dirty="0" smtClean="0"/>
              <a:t>. </a:t>
            </a:r>
          </a:p>
          <a:p>
            <a:r>
              <a:rPr lang="en-US" sz="2200" dirty="0" smtClean="0"/>
              <a:t>If the  </a:t>
            </a:r>
            <a:r>
              <a:rPr lang="en-US" sz="2200" dirty="0" smtClean="0">
                <a:solidFill>
                  <a:srgbClr val="00B0F0"/>
                </a:solidFill>
              </a:rPr>
              <a:t>non-interleaved </a:t>
            </a:r>
            <a:r>
              <a:rPr lang="en-US" sz="2200" dirty="0" smtClean="0"/>
              <a:t>mode were used for a very high resolution, RGB-encoded image, during the display would first show only red, then red-green and finally the correct colors.</a:t>
            </a:r>
          </a:p>
          <a:p>
            <a:endParaRPr lang="en-IN" sz="2200" dirty="0"/>
          </a:p>
        </p:txBody>
      </p:sp>
      <p:pic>
        <p:nvPicPr>
          <p:cNvPr id="4" name="Picture 2"/>
          <p:cNvPicPr>
            <a:picLocks noChangeAspect="1" noChangeArrowheads="1"/>
          </p:cNvPicPr>
          <p:nvPr/>
        </p:nvPicPr>
        <p:blipFill>
          <a:blip r:embed="rId2"/>
          <a:srcRect/>
          <a:stretch>
            <a:fillRect/>
          </a:stretch>
        </p:blipFill>
        <p:spPr bwMode="auto">
          <a:xfrm>
            <a:off x="2209800" y="3733800"/>
            <a:ext cx="4419600" cy="2590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962400"/>
            <a:ext cx="8229600" cy="2163763"/>
          </a:xfrm>
        </p:spPr>
        <p:txBody>
          <a:bodyPr>
            <a:normAutofit/>
          </a:bodyPr>
          <a:lstStyle/>
          <a:p>
            <a:r>
              <a:rPr lang="en-US" sz="2200" dirty="0" smtClean="0"/>
              <a:t>The arrows with in each component indicate the sampling order of individual data units.</a:t>
            </a:r>
          </a:p>
          <a:p>
            <a:r>
              <a:rPr lang="en-IN" sz="2200" dirty="0" smtClean="0"/>
              <a:t>In JPEG encoding the data is broken into a number of blocks called</a:t>
            </a:r>
            <a:r>
              <a:rPr lang="en-IN" sz="2200" i="1" dirty="0" smtClean="0"/>
              <a:t> Minimum Coded Units</a:t>
            </a:r>
            <a:r>
              <a:rPr lang="en-IN" sz="2200" dirty="0" smtClean="0"/>
              <a:t> (MCU’s).</a:t>
            </a:r>
            <a:endParaRPr lang="en-IN" sz="2200" dirty="0"/>
          </a:p>
        </p:txBody>
      </p:sp>
      <p:pic>
        <p:nvPicPr>
          <p:cNvPr id="6146" name="Picture 2"/>
          <p:cNvPicPr>
            <a:picLocks noChangeAspect="1" noChangeArrowheads="1"/>
          </p:cNvPicPr>
          <p:nvPr/>
        </p:nvPicPr>
        <p:blipFill>
          <a:blip r:embed="rId2"/>
          <a:srcRect/>
          <a:stretch>
            <a:fillRect/>
          </a:stretch>
        </p:blipFill>
        <p:spPr bwMode="auto">
          <a:xfrm>
            <a:off x="457200" y="228600"/>
            <a:ext cx="7924800" cy="3352800"/>
          </a:xfrm>
          <a:prstGeom prst="rect">
            <a:avLst/>
          </a:prstGeom>
          <a:noFill/>
          <a:ln w="9525">
            <a:noFill/>
            <a:miter lim="800000"/>
            <a:headEnd/>
            <a:tailEnd/>
          </a:ln>
          <a:effectLst/>
        </p:spPr>
      </p:pic>
      <p:sp>
        <p:nvSpPr>
          <p:cNvPr id="5" name="TextBox 4"/>
          <p:cNvSpPr txBox="1"/>
          <p:nvPr/>
        </p:nvSpPr>
        <p:spPr>
          <a:xfrm>
            <a:off x="1600200" y="3429000"/>
            <a:ext cx="5715000" cy="400110"/>
          </a:xfrm>
          <a:prstGeom prst="rect">
            <a:avLst/>
          </a:prstGeom>
          <a:noFill/>
        </p:spPr>
        <p:txBody>
          <a:bodyPr wrap="square" rtlCol="0">
            <a:spAutoFit/>
          </a:bodyPr>
          <a:lstStyle/>
          <a:p>
            <a:r>
              <a:rPr lang="en-US" sz="2000" dirty="0" smtClean="0"/>
              <a:t>Fig. Interleaved processing order of data units.</a:t>
            </a:r>
            <a:endParaRPr lang="en-IN" sz="20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r>
              <a:rPr lang="en-US" sz="2200" dirty="0" smtClean="0"/>
              <a:t>The arrows with in each component indicate the sampling order of individual data units.</a:t>
            </a:r>
          </a:p>
          <a:p>
            <a:r>
              <a:rPr lang="en-IN" sz="2200" dirty="0" smtClean="0"/>
              <a:t>In JPEG encoding the data is broken into a number of blocks called</a:t>
            </a:r>
            <a:r>
              <a:rPr lang="en-IN" sz="2200" i="1" dirty="0" smtClean="0"/>
              <a:t> </a:t>
            </a:r>
            <a:r>
              <a:rPr lang="en-IN" sz="2200" i="1" dirty="0" smtClean="0">
                <a:solidFill>
                  <a:srgbClr val="00B0F0"/>
                </a:solidFill>
              </a:rPr>
              <a:t>Minimum Coded Units</a:t>
            </a:r>
            <a:r>
              <a:rPr lang="en-IN" sz="2200" dirty="0" smtClean="0">
                <a:solidFill>
                  <a:srgbClr val="00B0F0"/>
                </a:solidFill>
              </a:rPr>
              <a:t> (MCU’s).</a:t>
            </a:r>
          </a:p>
          <a:p>
            <a:r>
              <a:rPr lang="en-US" sz="2200" dirty="0" smtClean="0"/>
              <a:t>Interleaved data units of different components are combined into Minimum coded units.</a:t>
            </a:r>
            <a:endParaRPr lang="en-IN" sz="2200" dirty="0" smtClean="0"/>
          </a:p>
          <a:p>
            <a:r>
              <a:rPr lang="en-IN" sz="2200" i="1" dirty="0" smtClean="0"/>
              <a:t>Minimum Coded Units</a:t>
            </a:r>
            <a:r>
              <a:rPr lang="en-IN" sz="2200" dirty="0" smtClean="0"/>
              <a:t> (MCU’s) are built in the following order.</a:t>
            </a:r>
          </a:p>
          <a:p>
            <a:r>
              <a:rPr lang="en-US" sz="2200" dirty="0" smtClean="0"/>
              <a:t>MCU</a:t>
            </a:r>
            <a:r>
              <a:rPr lang="en-US" sz="2200" baseline="-25000" dirty="0" smtClean="0"/>
              <a:t>1  </a:t>
            </a:r>
            <a:r>
              <a:rPr lang="en-US" sz="2200" dirty="0" smtClean="0"/>
              <a:t> =d</a:t>
            </a:r>
            <a:r>
              <a:rPr lang="en-US" sz="2200" baseline="30000" dirty="0" smtClean="0"/>
              <a:t>1</a:t>
            </a:r>
            <a:r>
              <a:rPr lang="en-US" sz="2200" baseline="-25000" dirty="0" smtClean="0"/>
              <a:t>00</a:t>
            </a:r>
            <a:r>
              <a:rPr lang="en-US" sz="2200" dirty="0" smtClean="0"/>
              <a:t> d</a:t>
            </a:r>
            <a:r>
              <a:rPr lang="en-US" sz="2200" baseline="30000" dirty="0" smtClean="0"/>
              <a:t>1</a:t>
            </a:r>
            <a:r>
              <a:rPr lang="en-US" sz="2200" baseline="-25000" dirty="0" smtClean="0"/>
              <a:t>01</a:t>
            </a:r>
            <a:r>
              <a:rPr lang="en-US" sz="2200" dirty="0" smtClean="0"/>
              <a:t> d</a:t>
            </a:r>
            <a:r>
              <a:rPr lang="en-US" sz="2200" baseline="30000" dirty="0" smtClean="0"/>
              <a:t>1</a:t>
            </a:r>
            <a:r>
              <a:rPr lang="en-US" sz="2200" baseline="-25000" dirty="0" smtClean="0"/>
              <a:t>10 </a:t>
            </a:r>
            <a:r>
              <a:rPr lang="en-US" sz="2200" dirty="0" smtClean="0"/>
              <a:t>d</a:t>
            </a:r>
            <a:r>
              <a:rPr lang="en-US" sz="2200" baseline="30000" dirty="0" smtClean="0"/>
              <a:t>1</a:t>
            </a:r>
            <a:r>
              <a:rPr lang="en-US" sz="2200" baseline="-25000" dirty="0" smtClean="0"/>
              <a:t>11</a:t>
            </a:r>
            <a:r>
              <a:rPr lang="en-US" sz="2200" dirty="0" smtClean="0"/>
              <a:t> d</a:t>
            </a:r>
            <a:r>
              <a:rPr lang="en-US" sz="2200" baseline="30000" dirty="0" smtClean="0"/>
              <a:t>2</a:t>
            </a:r>
            <a:r>
              <a:rPr lang="en-US" sz="2200" baseline="-25000" dirty="0" smtClean="0"/>
              <a:t>00</a:t>
            </a:r>
            <a:r>
              <a:rPr lang="en-US" sz="2200" dirty="0" smtClean="0"/>
              <a:t> d</a:t>
            </a:r>
            <a:r>
              <a:rPr lang="en-US" sz="2200" baseline="30000" dirty="0" smtClean="0"/>
              <a:t>2</a:t>
            </a:r>
            <a:r>
              <a:rPr lang="en-US" sz="2200" baseline="-25000" dirty="0" smtClean="0"/>
              <a:t>01</a:t>
            </a:r>
            <a:r>
              <a:rPr lang="en-US" sz="2200" dirty="0" smtClean="0"/>
              <a:t> d</a:t>
            </a:r>
            <a:r>
              <a:rPr lang="en-US" sz="2200" baseline="30000" dirty="0" smtClean="0"/>
              <a:t>3</a:t>
            </a:r>
            <a:r>
              <a:rPr lang="en-US" sz="2200" baseline="-25000" dirty="0" smtClean="0"/>
              <a:t>00</a:t>
            </a:r>
            <a:r>
              <a:rPr lang="en-US" sz="2200" dirty="0" smtClean="0"/>
              <a:t> d</a:t>
            </a:r>
            <a:r>
              <a:rPr lang="en-US" sz="2200" baseline="30000" dirty="0" smtClean="0"/>
              <a:t>3</a:t>
            </a:r>
            <a:r>
              <a:rPr lang="en-US" sz="2200" baseline="-25000" dirty="0" smtClean="0"/>
              <a:t>10</a:t>
            </a:r>
            <a:r>
              <a:rPr lang="en-US" sz="2200" dirty="0" smtClean="0"/>
              <a:t> d</a:t>
            </a:r>
            <a:r>
              <a:rPr lang="en-US" sz="2200" baseline="30000" dirty="0" smtClean="0"/>
              <a:t>4</a:t>
            </a:r>
            <a:r>
              <a:rPr lang="en-US" sz="2200" baseline="-25000" dirty="0" smtClean="0"/>
              <a:t>00</a:t>
            </a:r>
            <a:r>
              <a:rPr lang="en-US" sz="2200" dirty="0" smtClean="0"/>
              <a:t> </a:t>
            </a:r>
          </a:p>
          <a:p>
            <a:r>
              <a:rPr lang="en-US" sz="2200" dirty="0" smtClean="0"/>
              <a:t>MCU</a:t>
            </a:r>
            <a:r>
              <a:rPr lang="en-US" sz="2200" baseline="-25000" dirty="0" smtClean="0"/>
              <a:t>2  </a:t>
            </a:r>
            <a:r>
              <a:rPr lang="en-US" sz="2200" dirty="0" smtClean="0"/>
              <a:t> =d</a:t>
            </a:r>
            <a:r>
              <a:rPr lang="en-US" sz="2200" baseline="30000" dirty="0" smtClean="0"/>
              <a:t>1</a:t>
            </a:r>
            <a:r>
              <a:rPr lang="en-US" sz="2200" baseline="-25000" dirty="0" smtClean="0"/>
              <a:t>02</a:t>
            </a:r>
            <a:r>
              <a:rPr lang="en-US" sz="2200" dirty="0" smtClean="0"/>
              <a:t> d</a:t>
            </a:r>
            <a:r>
              <a:rPr lang="en-US" sz="2200" baseline="30000" dirty="0" smtClean="0"/>
              <a:t>1</a:t>
            </a:r>
            <a:r>
              <a:rPr lang="en-US" sz="2200" baseline="-25000" dirty="0" smtClean="0"/>
              <a:t>03</a:t>
            </a:r>
            <a:r>
              <a:rPr lang="en-US" sz="2200" dirty="0" smtClean="0"/>
              <a:t> d</a:t>
            </a:r>
            <a:r>
              <a:rPr lang="en-US" sz="2200" baseline="30000" dirty="0" smtClean="0"/>
              <a:t>1</a:t>
            </a:r>
            <a:r>
              <a:rPr lang="en-US" sz="2200" baseline="-25000" dirty="0" smtClean="0"/>
              <a:t>12</a:t>
            </a:r>
            <a:r>
              <a:rPr lang="en-US" sz="2200" dirty="0" smtClean="0"/>
              <a:t> d</a:t>
            </a:r>
            <a:r>
              <a:rPr lang="en-US" sz="2200" baseline="30000" dirty="0" smtClean="0"/>
              <a:t>1</a:t>
            </a:r>
            <a:r>
              <a:rPr lang="en-US" sz="2200" baseline="-25000" dirty="0" smtClean="0"/>
              <a:t>13</a:t>
            </a:r>
            <a:r>
              <a:rPr lang="en-US" sz="2200" dirty="0" smtClean="0"/>
              <a:t>d</a:t>
            </a:r>
            <a:r>
              <a:rPr lang="en-US" sz="2200" baseline="30000" dirty="0" smtClean="0"/>
              <a:t>2</a:t>
            </a:r>
            <a:r>
              <a:rPr lang="en-US" sz="2200" baseline="-25000" dirty="0" smtClean="0"/>
              <a:t>02</a:t>
            </a:r>
            <a:r>
              <a:rPr lang="en-US" sz="2200" dirty="0" smtClean="0"/>
              <a:t> d</a:t>
            </a:r>
            <a:r>
              <a:rPr lang="en-US" sz="2200" baseline="30000" dirty="0" smtClean="0"/>
              <a:t>2</a:t>
            </a:r>
            <a:r>
              <a:rPr lang="en-US" sz="2200" baseline="-25000" dirty="0" smtClean="0"/>
              <a:t>03</a:t>
            </a:r>
            <a:r>
              <a:rPr lang="en-US" sz="2200" dirty="0" smtClean="0"/>
              <a:t> d</a:t>
            </a:r>
            <a:r>
              <a:rPr lang="en-US" sz="2200" baseline="30000" dirty="0" smtClean="0"/>
              <a:t>3</a:t>
            </a:r>
            <a:r>
              <a:rPr lang="en-US" sz="2200" baseline="-25000" dirty="0" smtClean="0"/>
              <a:t>01</a:t>
            </a:r>
            <a:r>
              <a:rPr lang="en-US" sz="2200" dirty="0" smtClean="0"/>
              <a:t> d</a:t>
            </a:r>
            <a:r>
              <a:rPr lang="en-US" sz="2200" baseline="30000" dirty="0" smtClean="0"/>
              <a:t>3</a:t>
            </a:r>
            <a:r>
              <a:rPr lang="en-US" sz="2200" baseline="-25000" dirty="0" smtClean="0"/>
              <a:t>11</a:t>
            </a:r>
            <a:r>
              <a:rPr lang="en-US" sz="2200" dirty="0" smtClean="0"/>
              <a:t> d</a:t>
            </a:r>
            <a:r>
              <a:rPr lang="en-US" sz="2200" baseline="30000" dirty="0" smtClean="0"/>
              <a:t>4</a:t>
            </a:r>
            <a:r>
              <a:rPr lang="en-US" sz="2200" baseline="-25000" dirty="0" smtClean="0"/>
              <a:t>01</a:t>
            </a:r>
            <a:r>
              <a:rPr lang="en-US" sz="2200" dirty="0" smtClean="0"/>
              <a:t> </a:t>
            </a:r>
          </a:p>
          <a:p>
            <a:r>
              <a:rPr lang="en-US" sz="2200" dirty="0" smtClean="0"/>
              <a:t>MCU</a:t>
            </a:r>
            <a:r>
              <a:rPr lang="en-US" sz="2200" baseline="-25000" dirty="0" smtClean="0"/>
              <a:t>3  </a:t>
            </a:r>
            <a:r>
              <a:rPr lang="en-US" sz="2200" dirty="0" smtClean="0"/>
              <a:t> =d</a:t>
            </a:r>
            <a:r>
              <a:rPr lang="en-US" sz="2200" baseline="30000" dirty="0" smtClean="0"/>
              <a:t>1</a:t>
            </a:r>
            <a:r>
              <a:rPr lang="en-US" sz="2200" baseline="-25000" dirty="0" smtClean="0"/>
              <a:t>04</a:t>
            </a:r>
            <a:r>
              <a:rPr lang="en-US" sz="2200" dirty="0" smtClean="0"/>
              <a:t> d</a:t>
            </a:r>
            <a:r>
              <a:rPr lang="en-US" sz="2200" baseline="30000" dirty="0" smtClean="0"/>
              <a:t>1</a:t>
            </a:r>
            <a:r>
              <a:rPr lang="en-US" sz="2200" baseline="-25000" dirty="0" smtClean="0"/>
              <a:t>05</a:t>
            </a:r>
            <a:r>
              <a:rPr lang="en-US" sz="2200" dirty="0" smtClean="0"/>
              <a:t> d</a:t>
            </a:r>
            <a:r>
              <a:rPr lang="en-US" sz="2200" baseline="30000" dirty="0" smtClean="0"/>
              <a:t>1</a:t>
            </a:r>
            <a:r>
              <a:rPr lang="en-US" sz="2200" baseline="-25000" dirty="0" smtClean="0"/>
              <a:t>14</a:t>
            </a:r>
            <a:r>
              <a:rPr lang="en-US" sz="2200" dirty="0" smtClean="0"/>
              <a:t> d</a:t>
            </a:r>
            <a:r>
              <a:rPr lang="en-US" sz="2200" baseline="30000" dirty="0" smtClean="0"/>
              <a:t>1</a:t>
            </a:r>
            <a:r>
              <a:rPr lang="en-US" sz="2200" baseline="-25000" dirty="0" smtClean="0"/>
              <a:t>15</a:t>
            </a:r>
            <a:r>
              <a:rPr lang="en-US" sz="2200" dirty="0" smtClean="0"/>
              <a:t>d</a:t>
            </a:r>
            <a:r>
              <a:rPr lang="en-US" sz="2200" baseline="30000" dirty="0" smtClean="0"/>
              <a:t>2</a:t>
            </a:r>
            <a:r>
              <a:rPr lang="en-US" sz="2200" baseline="-25000" dirty="0" smtClean="0"/>
              <a:t>04</a:t>
            </a:r>
            <a:r>
              <a:rPr lang="en-US" sz="2200" dirty="0" smtClean="0"/>
              <a:t> d</a:t>
            </a:r>
            <a:r>
              <a:rPr lang="en-US" sz="2200" baseline="30000" dirty="0" smtClean="0"/>
              <a:t>2</a:t>
            </a:r>
            <a:r>
              <a:rPr lang="en-US" sz="2200" baseline="-25000" dirty="0" smtClean="0"/>
              <a:t>05</a:t>
            </a:r>
            <a:r>
              <a:rPr lang="en-US" sz="2200" dirty="0" smtClean="0"/>
              <a:t> d</a:t>
            </a:r>
            <a:r>
              <a:rPr lang="en-US" sz="2200" baseline="30000" dirty="0" smtClean="0"/>
              <a:t>3</a:t>
            </a:r>
            <a:r>
              <a:rPr lang="en-US" sz="2200" baseline="-25000" dirty="0" smtClean="0"/>
              <a:t>02</a:t>
            </a:r>
            <a:r>
              <a:rPr lang="en-US" sz="2200" dirty="0" smtClean="0"/>
              <a:t> d</a:t>
            </a:r>
            <a:r>
              <a:rPr lang="en-US" sz="2200" baseline="30000" dirty="0" smtClean="0"/>
              <a:t>3</a:t>
            </a:r>
            <a:r>
              <a:rPr lang="en-US" sz="2200" baseline="-25000" dirty="0" smtClean="0"/>
              <a:t>12</a:t>
            </a:r>
            <a:r>
              <a:rPr lang="en-US" sz="2200" dirty="0" smtClean="0"/>
              <a:t> d</a:t>
            </a:r>
            <a:r>
              <a:rPr lang="en-US" sz="2200" baseline="30000" dirty="0" smtClean="0"/>
              <a:t>4</a:t>
            </a:r>
            <a:r>
              <a:rPr lang="en-US" sz="2200" baseline="-25000" dirty="0" smtClean="0"/>
              <a:t>02</a:t>
            </a:r>
            <a:r>
              <a:rPr lang="en-US" sz="2200" dirty="0" smtClean="0"/>
              <a:t> </a:t>
            </a:r>
          </a:p>
          <a:p>
            <a:r>
              <a:rPr lang="en-US" sz="2200" dirty="0" smtClean="0"/>
              <a:t>MCU</a:t>
            </a:r>
            <a:r>
              <a:rPr lang="en-US" sz="2200" baseline="-25000" dirty="0" smtClean="0"/>
              <a:t>4  </a:t>
            </a:r>
            <a:r>
              <a:rPr lang="en-US" sz="2200" dirty="0" smtClean="0"/>
              <a:t> =d</a:t>
            </a:r>
            <a:r>
              <a:rPr lang="en-US" sz="2200" baseline="30000" dirty="0" smtClean="0"/>
              <a:t>1</a:t>
            </a:r>
            <a:r>
              <a:rPr lang="en-US" sz="2200" baseline="-25000" dirty="0" smtClean="0"/>
              <a:t>20</a:t>
            </a:r>
            <a:r>
              <a:rPr lang="en-US" sz="2200" dirty="0" smtClean="0"/>
              <a:t> d</a:t>
            </a:r>
            <a:r>
              <a:rPr lang="en-US" sz="2200" baseline="30000" dirty="0" smtClean="0"/>
              <a:t>1</a:t>
            </a:r>
            <a:r>
              <a:rPr lang="en-US" sz="2200" baseline="-25000" dirty="0" smtClean="0"/>
              <a:t>21</a:t>
            </a:r>
            <a:r>
              <a:rPr lang="en-US" sz="2200" dirty="0" smtClean="0"/>
              <a:t> d</a:t>
            </a:r>
            <a:r>
              <a:rPr lang="en-US" sz="2200" baseline="30000" dirty="0" smtClean="0"/>
              <a:t>1</a:t>
            </a:r>
            <a:r>
              <a:rPr lang="en-US" sz="2200" baseline="-25000" dirty="0" smtClean="0"/>
              <a:t>30</a:t>
            </a:r>
            <a:r>
              <a:rPr lang="en-US" sz="2200" dirty="0" smtClean="0"/>
              <a:t> d</a:t>
            </a:r>
            <a:r>
              <a:rPr lang="en-US" sz="2200" baseline="30000" dirty="0" smtClean="0"/>
              <a:t>1</a:t>
            </a:r>
            <a:r>
              <a:rPr lang="en-US" sz="2200" baseline="-25000" dirty="0" smtClean="0"/>
              <a:t>31</a:t>
            </a:r>
            <a:r>
              <a:rPr lang="en-US" sz="2200" dirty="0" smtClean="0"/>
              <a:t>d</a:t>
            </a:r>
            <a:r>
              <a:rPr lang="en-US" sz="2200" baseline="30000" dirty="0" smtClean="0"/>
              <a:t>2</a:t>
            </a:r>
            <a:r>
              <a:rPr lang="en-US" sz="2200" baseline="-25000" dirty="0" smtClean="0"/>
              <a:t>10</a:t>
            </a:r>
            <a:r>
              <a:rPr lang="en-US" sz="2200" dirty="0" smtClean="0"/>
              <a:t> d</a:t>
            </a:r>
            <a:r>
              <a:rPr lang="en-US" sz="2200" baseline="30000" dirty="0" smtClean="0"/>
              <a:t>2</a:t>
            </a:r>
            <a:r>
              <a:rPr lang="en-US" sz="2200" baseline="-25000" dirty="0" smtClean="0"/>
              <a:t>11</a:t>
            </a:r>
            <a:r>
              <a:rPr lang="en-US" sz="2200" dirty="0" smtClean="0"/>
              <a:t> d</a:t>
            </a:r>
            <a:r>
              <a:rPr lang="en-US" sz="2200" baseline="30000" dirty="0" smtClean="0"/>
              <a:t>3</a:t>
            </a:r>
            <a:r>
              <a:rPr lang="en-US" sz="2200" baseline="-25000" dirty="0" smtClean="0"/>
              <a:t>20</a:t>
            </a:r>
            <a:r>
              <a:rPr lang="en-US" sz="2200" dirty="0" smtClean="0"/>
              <a:t> d</a:t>
            </a:r>
            <a:r>
              <a:rPr lang="en-US" sz="2200" baseline="30000" dirty="0" smtClean="0"/>
              <a:t>3</a:t>
            </a:r>
            <a:r>
              <a:rPr lang="en-US" sz="2200" baseline="-25000" dirty="0" smtClean="0"/>
              <a:t>30</a:t>
            </a:r>
            <a:r>
              <a:rPr lang="en-US" sz="2200" dirty="0" smtClean="0"/>
              <a:t> d</a:t>
            </a:r>
            <a:r>
              <a:rPr lang="en-US" sz="2200" baseline="30000" dirty="0" smtClean="0"/>
              <a:t>4</a:t>
            </a:r>
            <a:r>
              <a:rPr lang="en-US" sz="2200" baseline="-25000" dirty="0" smtClean="0"/>
              <a:t>10</a:t>
            </a:r>
            <a:r>
              <a:rPr lang="en-US" sz="2200" dirty="0" smtClean="0"/>
              <a:t> </a:t>
            </a:r>
            <a:endParaRPr lang="en-IN" sz="2200" baseline="30000" dirty="0" smtClean="0"/>
          </a:p>
          <a:p>
            <a:endParaRPr lang="en-US" sz="2200" baseline="30000" dirty="0" smtClean="0"/>
          </a:p>
          <a:p>
            <a:endParaRPr lang="en-IN" sz="2200" dirty="0" smtClean="0"/>
          </a:p>
          <a:p>
            <a:pPr>
              <a:buNone/>
            </a:pPr>
            <a:endParaRPr lang="en-IN" sz="2200" dirty="0" smtClean="0"/>
          </a:p>
          <a:p>
            <a:endParaRPr lang="en-IN" sz="2200" baseline="30000"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4267200"/>
          </a:xfrm>
        </p:spPr>
        <p:txBody>
          <a:bodyPr/>
          <a:lstStyle/>
          <a:p>
            <a:r>
              <a:rPr lang="en-IN" b="1" dirty="0" smtClean="0">
                <a:solidFill>
                  <a:srgbClr val="7030A0"/>
                </a:solidFill>
              </a:rPr>
              <a:t>Lossy Sequential DCT-Based Mode</a:t>
            </a:r>
            <a:r>
              <a:rPr lang="en-IN" dirty="0" smtClean="0">
                <a:solidFill>
                  <a:srgbClr val="7030A0"/>
                </a:solidFill>
              </a:rPr>
              <a:t>(baseline process, base mode)</a:t>
            </a:r>
          </a:p>
          <a:p>
            <a:r>
              <a:rPr lang="en-US" sz="2400" b="1" dirty="0" smtClean="0"/>
              <a:t>Image processing</a:t>
            </a:r>
            <a:endParaRPr lang="en-IN" sz="2400" b="1" dirty="0" smtClean="0"/>
          </a:p>
          <a:p>
            <a:r>
              <a:rPr lang="en-US" sz="2000" dirty="0" smtClean="0"/>
              <a:t>In this baseline mode, blocks of 8x8 pixels come to the image processing unit in particular order from the previous step.</a:t>
            </a:r>
          </a:p>
          <a:p>
            <a:r>
              <a:rPr lang="en-US" sz="2000" dirty="0" smtClean="0"/>
              <a:t>Each pixel is encoded using 8 bits. </a:t>
            </a:r>
          </a:p>
          <a:p>
            <a:r>
              <a:rPr lang="en-US" sz="2000" dirty="0" smtClean="0"/>
              <a:t>First step of image processing is a transformation performed by DCT.</a:t>
            </a:r>
          </a:p>
          <a:p>
            <a:endParaRPr lang="en-IN" sz="2000" dirty="0"/>
          </a:p>
        </p:txBody>
      </p:sp>
      <p:pic>
        <p:nvPicPr>
          <p:cNvPr id="3074" name="Picture 2"/>
          <p:cNvPicPr>
            <a:picLocks noChangeAspect="1" noChangeArrowheads="1"/>
          </p:cNvPicPr>
          <p:nvPr/>
        </p:nvPicPr>
        <p:blipFill>
          <a:blip r:embed="rId2"/>
          <a:srcRect/>
          <a:stretch>
            <a:fillRect/>
          </a:stretch>
        </p:blipFill>
        <p:spPr bwMode="auto">
          <a:xfrm>
            <a:off x="914400" y="3352800"/>
            <a:ext cx="7543800" cy="2362200"/>
          </a:xfrm>
          <a:prstGeom prst="rect">
            <a:avLst/>
          </a:prstGeom>
          <a:noFill/>
          <a:ln w="9525">
            <a:noFill/>
            <a:miter lim="800000"/>
            <a:headEnd/>
            <a:tailEnd/>
          </a:ln>
          <a:effectLst/>
        </p:spPr>
      </p:pic>
      <p:sp>
        <p:nvSpPr>
          <p:cNvPr id="6" name="Rectangle 5"/>
          <p:cNvSpPr/>
          <p:nvPr/>
        </p:nvSpPr>
        <p:spPr>
          <a:xfrm>
            <a:off x="609600" y="5943600"/>
            <a:ext cx="7848600" cy="646331"/>
          </a:xfrm>
          <a:prstGeom prst="rect">
            <a:avLst/>
          </a:prstGeom>
        </p:spPr>
        <p:txBody>
          <a:bodyPr wrap="square">
            <a:spAutoFit/>
          </a:bodyPr>
          <a:lstStyle/>
          <a:p>
            <a:r>
              <a:rPr lang="en-IN" dirty="0" smtClean="0"/>
              <a:t>Fig. Steps of the lossy sequential DCT-based coding mode, starting with an uncompressed image after image preparation.</a:t>
            </a:r>
            <a:endParaRPr lang="en-IN"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477000"/>
          </a:xfrm>
        </p:spPr>
        <p:txBody>
          <a:bodyPr>
            <a:normAutofit fontScale="92500" lnSpcReduction="10000"/>
          </a:bodyPr>
          <a:lstStyle/>
          <a:p>
            <a:pPr marL="342900" lvl="1" indent="-342900">
              <a:buFont typeface="Arial" pitchFamily="34" charset="0"/>
              <a:buChar char="•"/>
            </a:pPr>
            <a:r>
              <a:rPr lang="en-US" sz="2000" dirty="0" smtClean="0"/>
              <a:t>At the beginning of FDCT, the </a:t>
            </a:r>
            <a:r>
              <a:rPr lang="en-US" sz="2000" b="1" dirty="0" smtClean="0">
                <a:solidFill>
                  <a:srgbClr val="00B0F0"/>
                </a:solidFill>
              </a:rPr>
              <a:t>pixel values are shifted</a:t>
            </a:r>
            <a:r>
              <a:rPr lang="en-US" sz="2000" dirty="0" smtClean="0"/>
              <a:t> into the range [-128, 127], with zero as the center. These shifted pixel values are the Syx, used in the formula. </a:t>
            </a:r>
            <a:endParaRPr lang="en-US" sz="2000" i="1" dirty="0" smtClean="0"/>
          </a:p>
          <a:p>
            <a:r>
              <a:rPr lang="en-US" sz="2000" i="1" dirty="0" smtClean="0"/>
              <a:t>FDCT:</a:t>
            </a:r>
          </a:p>
          <a:p>
            <a:pPr lvl="1"/>
            <a:r>
              <a:rPr lang="en-US" sz="2000" dirty="0" smtClean="0"/>
              <a:t>FDCT transforms an image from spatial to frequency domain. </a:t>
            </a:r>
          </a:p>
          <a:p>
            <a:pPr lvl="1"/>
            <a:r>
              <a:rPr lang="en-US" sz="2000" dirty="0" smtClean="0"/>
              <a:t>Transforming a 8x8 pixel block through FDCT we find 64 coefficients which can be regarded as a two-dimensional frequency.</a:t>
            </a:r>
          </a:p>
          <a:p>
            <a:pPr marL="342900" lvl="1" indent="-342900">
              <a:buFont typeface="Arial" pitchFamily="34" charset="0"/>
              <a:buChar char="•"/>
            </a:pPr>
            <a:r>
              <a:rPr lang="en-US" sz="2000" dirty="0" smtClean="0"/>
              <a:t>The formula for FDCT is given below</a:t>
            </a:r>
          </a:p>
          <a:p>
            <a:pPr lvl="1">
              <a:buClr>
                <a:schemeClr val="tx1"/>
              </a:buClr>
              <a:buNone/>
            </a:pPr>
            <a:endParaRPr lang="en-US" sz="2000" dirty="0" smtClean="0"/>
          </a:p>
          <a:p>
            <a:pPr lvl="1">
              <a:buClr>
                <a:schemeClr val="tx1"/>
              </a:buClr>
              <a:buNone/>
            </a:pPr>
            <a:endParaRPr lang="en-US" sz="2000" dirty="0" smtClean="0"/>
          </a:p>
          <a:p>
            <a:pPr lvl="1">
              <a:buClr>
                <a:schemeClr val="tx1"/>
              </a:buClr>
              <a:buNone/>
            </a:pPr>
            <a:endParaRPr lang="en-US" sz="2000" dirty="0" smtClean="0"/>
          </a:p>
          <a:p>
            <a:pPr lvl="1">
              <a:buClr>
                <a:schemeClr val="tx1"/>
              </a:buClr>
              <a:buNone/>
            </a:pPr>
            <a:endParaRPr lang="en-US" sz="2000" dirty="0" smtClean="0"/>
          </a:p>
          <a:p>
            <a:pPr lvl="1">
              <a:buClr>
                <a:schemeClr val="tx1"/>
              </a:buClr>
              <a:buNone/>
            </a:pPr>
            <a:endParaRPr lang="en-US" sz="2000" dirty="0" smtClean="0"/>
          </a:p>
          <a:p>
            <a:pPr lvl="1">
              <a:buClr>
                <a:schemeClr val="tx1"/>
              </a:buClr>
              <a:buNone/>
            </a:pPr>
            <a:endParaRPr lang="en-US" sz="2000" dirty="0" smtClean="0"/>
          </a:p>
          <a:p>
            <a:pPr lvl="1">
              <a:buClr>
                <a:schemeClr val="tx1"/>
              </a:buClr>
              <a:buNone/>
            </a:pPr>
            <a:endParaRPr lang="en-US" sz="2000" dirty="0" smtClean="0"/>
          </a:p>
          <a:p>
            <a:pPr lvl="1">
              <a:buClr>
                <a:schemeClr val="tx1"/>
              </a:buClr>
              <a:buFont typeface="Arial" pitchFamily="34" charset="0"/>
              <a:buChar char="•"/>
            </a:pPr>
            <a:r>
              <a:rPr lang="en-US" sz="2000" dirty="0" err="1" smtClean="0"/>
              <a:t>S</a:t>
            </a:r>
            <a:r>
              <a:rPr lang="en-US" sz="2000" baseline="-25000" dirty="0" err="1" smtClean="0"/>
              <a:t>vu</a:t>
            </a:r>
            <a:r>
              <a:rPr lang="en-US" sz="2000" dirty="0" smtClean="0"/>
              <a:t> represents the DCT coefficients.</a:t>
            </a:r>
          </a:p>
          <a:p>
            <a:pPr lvl="1">
              <a:buClr>
                <a:schemeClr val="tx1"/>
              </a:buClr>
              <a:buFont typeface="Arial" pitchFamily="34" charset="0"/>
              <a:buChar char="•"/>
            </a:pPr>
            <a:r>
              <a:rPr lang="en-US" sz="2000" dirty="0" smtClean="0"/>
              <a:t>The co-efficient </a:t>
            </a:r>
            <a:r>
              <a:rPr lang="en-US" sz="2000" b="1" dirty="0" smtClean="0">
                <a:solidFill>
                  <a:srgbClr val="00B0F0"/>
                </a:solidFill>
              </a:rPr>
              <a:t>S</a:t>
            </a:r>
            <a:r>
              <a:rPr lang="en-US" sz="2000" b="1" baseline="-25000" dirty="0" smtClean="0">
                <a:solidFill>
                  <a:srgbClr val="00B0F0"/>
                </a:solidFill>
              </a:rPr>
              <a:t>00</a:t>
            </a:r>
            <a:r>
              <a:rPr lang="en-US" sz="2000" b="1" dirty="0" smtClean="0">
                <a:solidFill>
                  <a:srgbClr val="00B0F0"/>
                </a:solidFill>
              </a:rPr>
              <a:t> </a:t>
            </a:r>
            <a:r>
              <a:rPr lang="en-US" sz="2000" dirty="0" smtClean="0"/>
              <a:t>corresponds to the lowest frequency in both dimensions. It is known as </a:t>
            </a:r>
            <a:r>
              <a:rPr lang="en-US" sz="2000" b="1" dirty="0" smtClean="0">
                <a:solidFill>
                  <a:srgbClr val="00B0F0"/>
                </a:solidFill>
              </a:rPr>
              <a:t>DC-coefficient</a:t>
            </a:r>
            <a:r>
              <a:rPr lang="en-US" sz="2000" dirty="0" smtClean="0"/>
              <a:t>, which determines the fundamental color of the data units of 64 pixels.</a:t>
            </a:r>
          </a:p>
          <a:p>
            <a:pPr lvl="1">
              <a:buClr>
                <a:schemeClr val="tx1"/>
              </a:buClr>
              <a:buFont typeface="Arial" pitchFamily="34" charset="0"/>
              <a:buChar char="•"/>
            </a:pPr>
            <a:r>
              <a:rPr lang="en-US" sz="2000" dirty="0" smtClean="0"/>
              <a:t>The </a:t>
            </a:r>
            <a:r>
              <a:rPr lang="en-US" sz="2000" b="1" dirty="0" smtClean="0">
                <a:solidFill>
                  <a:srgbClr val="00B0F0"/>
                </a:solidFill>
              </a:rPr>
              <a:t>other coefficients </a:t>
            </a:r>
            <a:r>
              <a:rPr lang="en-US" sz="2000" dirty="0" smtClean="0"/>
              <a:t>are called </a:t>
            </a:r>
            <a:r>
              <a:rPr lang="en-US" sz="2000" b="1" dirty="0" smtClean="0">
                <a:solidFill>
                  <a:srgbClr val="00B0F0"/>
                </a:solidFill>
              </a:rPr>
              <a:t>AC-coefficients</a:t>
            </a:r>
            <a:r>
              <a:rPr lang="en-US" sz="2000" dirty="0" smtClean="0"/>
              <a:t>.</a:t>
            </a:r>
          </a:p>
          <a:p>
            <a:endParaRPr lang="en-IN" sz="2000" dirty="0"/>
          </a:p>
        </p:txBody>
      </p:sp>
      <p:pic>
        <p:nvPicPr>
          <p:cNvPr id="4" name="Picture 5" descr="DCT"/>
          <p:cNvPicPr>
            <a:picLocks noChangeAspect="1" noChangeArrowheads="1"/>
          </p:cNvPicPr>
          <p:nvPr/>
        </p:nvPicPr>
        <p:blipFill>
          <a:blip r:embed="rId2"/>
          <a:srcRect/>
          <a:stretch>
            <a:fillRect/>
          </a:stretch>
        </p:blipFill>
        <p:spPr bwMode="auto">
          <a:xfrm>
            <a:off x="0" y="2819400"/>
            <a:ext cx="8782050" cy="1581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ormAutofit/>
          </a:bodyPr>
          <a:lstStyle/>
          <a:p>
            <a:r>
              <a:rPr lang="en-US" sz="2200" dirty="0" smtClean="0"/>
              <a:t>For later reconstruction of the image, the decoder uses the Inverse DCT (IDCT).The coefficients </a:t>
            </a:r>
            <a:r>
              <a:rPr lang="en-US" sz="2200" i="1" dirty="0" smtClean="0"/>
              <a:t>S</a:t>
            </a:r>
            <a:r>
              <a:rPr lang="en-US" sz="2200" i="1" baseline="-25000" dirty="0" smtClean="0"/>
              <a:t>vu</a:t>
            </a:r>
            <a:r>
              <a:rPr lang="en-US" sz="2200" i="1" dirty="0" smtClean="0"/>
              <a:t> must be used for the calculation:</a:t>
            </a:r>
          </a:p>
          <a:p>
            <a:endParaRPr lang="en-US" sz="2200" i="1" dirty="0" smtClean="0"/>
          </a:p>
          <a:p>
            <a:endParaRPr lang="en-US" sz="2200" i="1" dirty="0" smtClean="0"/>
          </a:p>
          <a:p>
            <a:endParaRPr lang="en-US" sz="2200" i="1" dirty="0" smtClean="0"/>
          </a:p>
          <a:p>
            <a:endParaRPr lang="en-US" sz="2200" i="1" dirty="0" smtClean="0"/>
          </a:p>
          <a:p>
            <a:endParaRPr lang="en-US" sz="2200" i="1" dirty="0" smtClean="0"/>
          </a:p>
          <a:p>
            <a:endParaRPr lang="en-US" sz="2200" i="1" dirty="0" smtClean="0"/>
          </a:p>
          <a:p>
            <a:endParaRPr lang="en-US" sz="2200" i="1" dirty="0" smtClean="0"/>
          </a:p>
          <a:p>
            <a:r>
              <a:rPr lang="en-US" sz="2200" dirty="0" smtClean="0"/>
              <a:t>If the FDCT, as well as the IDCT, could be calculated with full precision, it would be possible to reproduce the original 64 pixels exactly</a:t>
            </a:r>
            <a:endParaRPr lang="en-US" sz="2200" i="1" dirty="0" smtClean="0"/>
          </a:p>
          <a:p>
            <a:r>
              <a:rPr lang="en-US" sz="2200" dirty="0" smtClean="0"/>
              <a:t>From a theoretical point of view, DCT would be lossless in this case. </a:t>
            </a:r>
          </a:p>
          <a:p>
            <a:r>
              <a:rPr lang="en-US" sz="2200" dirty="0" smtClean="0"/>
              <a:t>In practice, precision is limited and DCT is thus lossy. The JPEG standard does not define any specific precision.</a:t>
            </a:r>
            <a:endParaRPr lang="en-US" sz="2200" dirty="0"/>
          </a:p>
        </p:txBody>
      </p:sp>
      <p:pic>
        <p:nvPicPr>
          <p:cNvPr id="1027" name="Picture 3"/>
          <p:cNvPicPr>
            <a:picLocks noChangeAspect="1" noChangeArrowheads="1"/>
          </p:cNvPicPr>
          <p:nvPr/>
        </p:nvPicPr>
        <p:blipFill>
          <a:blip r:embed="rId2"/>
          <a:srcRect/>
          <a:stretch>
            <a:fillRect/>
          </a:stretch>
        </p:blipFill>
        <p:spPr bwMode="auto">
          <a:xfrm>
            <a:off x="457200" y="1371600"/>
            <a:ext cx="8305800" cy="2057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324600"/>
          </a:xfrm>
        </p:spPr>
        <p:txBody>
          <a:bodyPr/>
          <a:lstStyle/>
          <a:p>
            <a:r>
              <a:rPr lang="en-US" dirty="0" smtClean="0"/>
              <a:t>Quantization</a:t>
            </a:r>
          </a:p>
          <a:p>
            <a:r>
              <a:rPr lang="en-IN" sz="2000" dirty="0" smtClean="0"/>
              <a:t>Image processing is followed by the quantization of all DCT coefficients; this is a lossy process. </a:t>
            </a:r>
          </a:p>
          <a:p>
            <a:r>
              <a:rPr lang="en-IN" sz="2000" dirty="0" smtClean="0"/>
              <a:t>For this step, the JPEG application provides a table with 64 entries, one for each of the 64 DCT coefficients. This allows each of the 64 coefficients to be adjusted separately. </a:t>
            </a:r>
          </a:p>
          <a:p>
            <a:r>
              <a:rPr lang="en-IN" sz="2000" dirty="0" smtClean="0"/>
              <a:t>The table entries </a:t>
            </a:r>
            <a:r>
              <a:rPr lang="en-IN" sz="2000" i="1" dirty="0" err="1" smtClean="0"/>
              <a:t>Q</a:t>
            </a:r>
            <a:r>
              <a:rPr lang="en-IN" sz="2000" i="1" baseline="-25000" dirty="0" err="1" smtClean="0"/>
              <a:t>vu</a:t>
            </a:r>
            <a:r>
              <a:rPr lang="en-IN" sz="2000" i="1" dirty="0" smtClean="0"/>
              <a:t> are integer values coded with 8 bits. Quantization is </a:t>
            </a:r>
            <a:r>
              <a:rPr lang="en-IN" sz="2000" dirty="0" smtClean="0"/>
              <a:t>performed according to the formula:</a:t>
            </a:r>
          </a:p>
          <a:p>
            <a:endParaRPr lang="en-US" sz="2000" dirty="0" smtClean="0"/>
          </a:p>
          <a:p>
            <a:endParaRPr lang="en-US" sz="2000" dirty="0" smtClean="0"/>
          </a:p>
          <a:p>
            <a:pPr>
              <a:buNone/>
            </a:pPr>
            <a:endParaRPr lang="en-IN" sz="2000" dirty="0" smtClean="0"/>
          </a:p>
          <a:p>
            <a:pPr>
              <a:lnSpc>
                <a:spcPct val="80000"/>
              </a:lnSpc>
            </a:pPr>
            <a:r>
              <a:rPr lang="en-US" sz="2000" dirty="0" smtClean="0"/>
              <a:t>This is done by simply dividing each coefficient by a constant for that component, and then rounding to the nearest integer. </a:t>
            </a:r>
          </a:p>
          <a:p>
            <a:r>
              <a:rPr lang="en-IN" sz="2000" dirty="0" err="1" smtClean="0"/>
              <a:t>Dequantization</a:t>
            </a:r>
            <a:r>
              <a:rPr lang="en-IN" sz="2000" dirty="0" smtClean="0"/>
              <a:t> is performed prior to the IDCT according to the formula:</a:t>
            </a:r>
            <a:endParaRPr lang="en-US" sz="2000" dirty="0" smtClean="0"/>
          </a:p>
          <a:p>
            <a:endParaRPr lang="en-US" sz="2000" dirty="0" smtClean="0"/>
          </a:p>
        </p:txBody>
      </p:sp>
      <p:pic>
        <p:nvPicPr>
          <p:cNvPr id="4098" name="Picture 2"/>
          <p:cNvPicPr>
            <a:picLocks noChangeAspect="1" noChangeArrowheads="1"/>
          </p:cNvPicPr>
          <p:nvPr/>
        </p:nvPicPr>
        <p:blipFill>
          <a:blip r:embed="rId2"/>
          <a:srcRect/>
          <a:stretch>
            <a:fillRect/>
          </a:stretch>
        </p:blipFill>
        <p:spPr bwMode="auto">
          <a:xfrm>
            <a:off x="3124200" y="3352800"/>
            <a:ext cx="2286000" cy="9144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2971800" y="5638800"/>
            <a:ext cx="2514600" cy="68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2438400"/>
          </a:xfrm>
        </p:spPr>
        <p:txBody>
          <a:bodyPr>
            <a:normAutofit/>
          </a:bodyPr>
          <a:lstStyle/>
          <a:p>
            <a:r>
              <a:rPr lang="en-US" dirty="0" smtClean="0"/>
              <a:t>Entropy Encoding</a:t>
            </a:r>
          </a:p>
          <a:p>
            <a:r>
              <a:rPr lang="en-IN" sz="2000" dirty="0" smtClean="0"/>
              <a:t>The DC-coefficients determine the fundamental color of the data units.</a:t>
            </a:r>
            <a:endParaRPr lang="en-US" sz="2000" dirty="0" smtClean="0"/>
          </a:p>
          <a:p>
            <a:r>
              <a:rPr lang="en-US" sz="2000" dirty="0" smtClean="0"/>
              <a:t>During the initial step of entropy encoding, a DC-coefficient is encoded as the difference between the current and the previous one. </a:t>
            </a:r>
          </a:p>
          <a:p>
            <a:r>
              <a:rPr lang="en-US" sz="2000" dirty="0" smtClean="0"/>
              <a:t>Only the differences are subsequently processed. </a:t>
            </a:r>
          </a:p>
          <a:p>
            <a:endParaRPr lang="en-US" sz="2000" dirty="0" smtClean="0"/>
          </a:p>
          <a:p>
            <a:endParaRPr lang="en-IN" dirty="0"/>
          </a:p>
        </p:txBody>
      </p:sp>
      <p:grpSp>
        <p:nvGrpSpPr>
          <p:cNvPr id="4" name="Group 23"/>
          <p:cNvGrpSpPr>
            <a:grpSpLocks/>
          </p:cNvGrpSpPr>
          <p:nvPr/>
        </p:nvGrpSpPr>
        <p:grpSpPr bwMode="auto">
          <a:xfrm>
            <a:off x="2209800" y="2667000"/>
            <a:ext cx="3733800" cy="1968500"/>
            <a:chOff x="336" y="2332"/>
            <a:chExt cx="2352" cy="1240"/>
          </a:xfrm>
        </p:grpSpPr>
        <p:grpSp>
          <p:nvGrpSpPr>
            <p:cNvPr id="5" name="Group 22"/>
            <p:cNvGrpSpPr>
              <a:grpSpLocks/>
            </p:cNvGrpSpPr>
            <p:nvPr/>
          </p:nvGrpSpPr>
          <p:grpSpPr bwMode="auto">
            <a:xfrm>
              <a:off x="336" y="2332"/>
              <a:ext cx="2352" cy="1028"/>
              <a:chOff x="336" y="2332"/>
              <a:chExt cx="2352" cy="1028"/>
            </a:xfrm>
          </p:grpSpPr>
          <p:grpSp>
            <p:nvGrpSpPr>
              <p:cNvPr id="7" name="Group 21"/>
              <p:cNvGrpSpPr>
                <a:grpSpLocks/>
              </p:cNvGrpSpPr>
              <p:nvPr/>
            </p:nvGrpSpPr>
            <p:grpSpPr bwMode="auto">
              <a:xfrm>
                <a:off x="960" y="2640"/>
                <a:ext cx="1728" cy="720"/>
                <a:chOff x="960" y="2640"/>
                <a:chExt cx="1728" cy="720"/>
              </a:xfrm>
            </p:grpSpPr>
            <p:grpSp>
              <p:nvGrpSpPr>
                <p:cNvPr id="12" name="Group 19"/>
                <p:cNvGrpSpPr>
                  <a:grpSpLocks/>
                </p:cNvGrpSpPr>
                <p:nvPr/>
              </p:nvGrpSpPr>
              <p:grpSpPr bwMode="auto">
                <a:xfrm>
                  <a:off x="960" y="2640"/>
                  <a:ext cx="864" cy="720"/>
                  <a:chOff x="960" y="2640"/>
                  <a:chExt cx="864" cy="720"/>
                </a:xfrm>
              </p:grpSpPr>
              <p:grpSp>
                <p:nvGrpSpPr>
                  <p:cNvPr id="18" name="Group 10"/>
                  <p:cNvGrpSpPr>
                    <a:grpSpLocks/>
                  </p:cNvGrpSpPr>
                  <p:nvPr/>
                </p:nvGrpSpPr>
                <p:grpSpPr bwMode="auto">
                  <a:xfrm>
                    <a:off x="960" y="2640"/>
                    <a:ext cx="864" cy="720"/>
                    <a:chOff x="960" y="2640"/>
                    <a:chExt cx="864" cy="720"/>
                  </a:xfrm>
                </p:grpSpPr>
                <p:sp>
                  <p:nvSpPr>
                    <p:cNvPr id="20" name="Rectangle 6"/>
                    <p:cNvSpPr>
                      <a:spLocks noChangeArrowheads="1"/>
                    </p:cNvSpPr>
                    <p:nvPr/>
                  </p:nvSpPr>
                  <p:spPr bwMode="auto">
                    <a:xfrm>
                      <a:off x="960" y="2640"/>
                      <a:ext cx="864" cy="720"/>
                    </a:xfrm>
                    <a:prstGeom prst="rect">
                      <a:avLst/>
                    </a:prstGeom>
                    <a:noFill/>
                    <a:ln w="9525">
                      <a:solidFill>
                        <a:schemeClr val="tx1"/>
                      </a:solidFill>
                      <a:miter lim="800000"/>
                      <a:headEnd/>
                      <a:tailEnd/>
                    </a:ln>
                  </p:spPr>
                  <p:txBody>
                    <a:bodyPr wrap="none" anchor="ctr"/>
                    <a:lstStyle/>
                    <a:p>
                      <a:endParaRPr lang="en-US"/>
                    </a:p>
                  </p:txBody>
                </p:sp>
                <p:sp>
                  <p:nvSpPr>
                    <p:cNvPr id="21" name="Rectangle 7"/>
                    <p:cNvSpPr>
                      <a:spLocks noChangeArrowheads="1"/>
                    </p:cNvSpPr>
                    <p:nvPr/>
                  </p:nvSpPr>
                  <p:spPr bwMode="auto">
                    <a:xfrm>
                      <a:off x="960" y="2640"/>
                      <a:ext cx="192" cy="192"/>
                    </a:xfrm>
                    <a:prstGeom prst="rect">
                      <a:avLst/>
                    </a:prstGeom>
                    <a:solidFill>
                      <a:schemeClr val="accent1"/>
                    </a:solidFill>
                    <a:ln w="9525">
                      <a:solidFill>
                        <a:schemeClr val="tx1"/>
                      </a:solidFill>
                      <a:miter lim="800000"/>
                      <a:headEnd/>
                      <a:tailEnd/>
                    </a:ln>
                  </p:spPr>
                  <p:txBody>
                    <a:bodyPr wrap="none" anchor="ctr"/>
                    <a:lstStyle/>
                    <a:p>
                      <a:endParaRPr lang="en-US"/>
                    </a:p>
                  </p:txBody>
                </p:sp>
              </p:grpSp>
              <p:sp>
                <p:nvSpPr>
                  <p:cNvPr id="19" name="Text Box 12"/>
                  <p:cNvSpPr txBox="1">
                    <a:spLocks noChangeArrowheads="1"/>
                  </p:cNvSpPr>
                  <p:nvPr/>
                </p:nvSpPr>
                <p:spPr bwMode="auto">
                  <a:xfrm>
                    <a:off x="1056" y="2928"/>
                    <a:ext cx="576" cy="231"/>
                  </a:xfrm>
                  <a:prstGeom prst="rect">
                    <a:avLst/>
                  </a:prstGeom>
                  <a:noFill/>
                  <a:ln w="9525">
                    <a:noFill/>
                    <a:miter lim="800000"/>
                    <a:headEnd/>
                    <a:tailEnd/>
                  </a:ln>
                </p:spPr>
                <p:txBody>
                  <a:bodyPr>
                    <a:spAutoFit/>
                  </a:bodyPr>
                  <a:lstStyle/>
                  <a:p>
                    <a:pPr>
                      <a:spcBef>
                        <a:spcPct val="50000"/>
                      </a:spcBef>
                    </a:pPr>
                    <a:r>
                      <a:rPr lang="en-US" sz="1800" dirty="0"/>
                      <a:t>Block</a:t>
                    </a:r>
                    <a:r>
                      <a:rPr lang="en-US" sz="1800" baseline="-25000" dirty="0"/>
                      <a:t>i-1</a:t>
                    </a:r>
                    <a:endParaRPr lang="en-US" sz="1800" dirty="0"/>
                  </a:p>
                </p:txBody>
              </p:sp>
            </p:grpSp>
            <p:grpSp>
              <p:nvGrpSpPr>
                <p:cNvPr id="13" name="Group 20"/>
                <p:cNvGrpSpPr>
                  <a:grpSpLocks/>
                </p:cNvGrpSpPr>
                <p:nvPr/>
              </p:nvGrpSpPr>
              <p:grpSpPr bwMode="auto">
                <a:xfrm>
                  <a:off x="1824" y="2640"/>
                  <a:ext cx="864" cy="720"/>
                  <a:chOff x="1824" y="2640"/>
                  <a:chExt cx="864" cy="720"/>
                </a:xfrm>
              </p:grpSpPr>
              <p:grpSp>
                <p:nvGrpSpPr>
                  <p:cNvPr id="14" name="Group 13"/>
                  <p:cNvGrpSpPr>
                    <a:grpSpLocks/>
                  </p:cNvGrpSpPr>
                  <p:nvPr/>
                </p:nvGrpSpPr>
                <p:grpSpPr bwMode="auto">
                  <a:xfrm>
                    <a:off x="1824" y="2640"/>
                    <a:ext cx="864" cy="720"/>
                    <a:chOff x="1824" y="2640"/>
                    <a:chExt cx="864" cy="720"/>
                  </a:xfrm>
                </p:grpSpPr>
                <p:sp>
                  <p:nvSpPr>
                    <p:cNvPr id="16" name="Rectangle 8"/>
                    <p:cNvSpPr>
                      <a:spLocks noChangeArrowheads="1"/>
                    </p:cNvSpPr>
                    <p:nvPr/>
                  </p:nvSpPr>
                  <p:spPr bwMode="auto">
                    <a:xfrm>
                      <a:off x="1824" y="2640"/>
                      <a:ext cx="864" cy="720"/>
                    </a:xfrm>
                    <a:prstGeom prst="rect">
                      <a:avLst/>
                    </a:prstGeom>
                    <a:noFill/>
                    <a:ln w="9525">
                      <a:solidFill>
                        <a:schemeClr val="tx1"/>
                      </a:solidFill>
                      <a:miter lim="800000"/>
                      <a:headEnd/>
                      <a:tailEnd/>
                    </a:ln>
                  </p:spPr>
                  <p:txBody>
                    <a:bodyPr wrap="none" anchor="ctr"/>
                    <a:lstStyle/>
                    <a:p>
                      <a:endParaRPr lang="en-US"/>
                    </a:p>
                  </p:txBody>
                </p:sp>
                <p:sp>
                  <p:nvSpPr>
                    <p:cNvPr id="17" name="Rectangle 9"/>
                    <p:cNvSpPr>
                      <a:spLocks noChangeArrowheads="1"/>
                    </p:cNvSpPr>
                    <p:nvPr/>
                  </p:nvSpPr>
                  <p:spPr bwMode="auto">
                    <a:xfrm>
                      <a:off x="1824" y="2640"/>
                      <a:ext cx="192" cy="192"/>
                    </a:xfrm>
                    <a:prstGeom prst="rect">
                      <a:avLst/>
                    </a:prstGeom>
                    <a:solidFill>
                      <a:schemeClr val="accent1"/>
                    </a:solidFill>
                    <a:ln w="9525">
                      <a:solidFill>
                        <a:schemeClr val="tx1"/>
                      </a:solidFill>
                      <a:miter lim="800000"/>
                      <a:headEnd/>
                      <a:tailEnd/>
                    </a:ln>
                  </p:spPr>
                  <p:txBody>
                    <a:bodyPr wrap="none" anchor="ctr"/>
                    <a:lstStyle/>
                    <a:p>
                      <a:endParaRPr lang="en-US"/>
                    </a:p>
                  </p:txBody>
                </p:sp>
              </p:grpSp>
              <p:sp>
                <p:nvSpPr>
                  <p:cNvPr id="15" name="Text Box 13"/>
                  <p:cNvSpPr txBox="1">
                    <a:spLocks noChangeArrowheads="1"/>
                  </p:cNvSpPr>
                  <p:nvPr/>
                </p:nvSpPr>
                <p:spPr bwMode="auto">
                  <a:xfrm>
                    <a:off x="1968" y="2928"/>
                    <a:ext cx="576" cy="231"/>
                  </a:xfrm>
                  <a:prstGeom prst="rect">
                    <a:avLst/>
                  </a:prstGeom>
                  <a:noFill/>
                  <a:ln w="9525">
                    <a:noFill/>
                    <a:miter lim="800000"/>
                    <a:headEnd/>
                    <a:tailEnd/>
                  </a:ln>
                </p:spPr>
                <p:txBody>
                  <a:bodyPr>
                    <a:spAutoFit/>
                  </a:bodyPr>
                  <a:lstStyle/>
                  <a:p>
                    <a:pPr>
                      <a:spcBef>
                        <a:spcPct val="50000"/>
                      </a:spcBef>
                    </a:pPr>
                    <a:r>
                      <a:rPr lang="en-US" sz="1800"/>
                      <a:t>Block</a:t>
                    </a:r>
                    <a:r>
                      <a:rPr lang="en-US" sz="1800" baseline="-25000"/>
                      <a:t>i</a:t>
                    </a:r>
                    <a:endParaRPr lang="en-US" sz="1800"/>
                  </a:p>
                </p:txBody>
              </p:sp>
            </p:grpSp>
          </p:grpSp>
          <p:sp>
            <p:nvSpPr>
              <p:cNvPr id="8" name="Text Box 14"/>
              <p:cNvSpPr txBox="1">
                <a:spLocks noChangeArrowheads="1"/>
              </p:cNvSpPr>
              <p:nvPr/>
            </p:nvSpPr>
            <p:spPr bwMode="auto">
              <a:xfrm>
                <a:off x="336" y="2640"/>
                <a:ext cx="528" cy="212"/>
              </a:xfrm>
              <a:prstGeom prst="rect">
                <a:avLst/>
              </a:prstGeom>
              <a:noFill/>
              <a:ln w="9525">
                <a:noFill/>
                <a:miter lim="800000"/>
                <a:headEnd/>
                <a:tailEnd/>
              </a:ln>
            </p:spPr>
            <p:txBody>
              <a:bodyPr>
                <a:spAutoFit/>
              </a:bodyPr>
              <a:lstStyle/>
              <a:p>
                <a:pPr>
                  <a:spcBef>
                    <a:spcPct val="50000"/>
                  </a:spcBef>
                </a:pPr>
                <a:r>
                  <a:rPr lang="en-US" sz="1600"/>
                  <a:t>DC</a:t>
                </a:r>
                <a:r>
                  <a:rPr lang="en-US" sz="1600" baseline="-25000"/>
                  <a:t>i-1</a:t>
                </a:r>
                <a:endParaRPr lang="en-US" sz="1600"/>
              </a:p>
            </p:txBody>
          </p:sp>
          <p:sp>
            <p:nvSpPr>
              <p:cNvPr id="9" name="Text Box 15"/>
              <p:cNvSpPr txBox="1">
                <a:spLocks noChangeArrowheads="1"/>
              </p:cNvSpPr>
              <p:nvPr/>
            </p:nvSpPr>
            <p:spPr bwMode="auto">
              <a:xfrm>
                <a:off x="1296" y="2332"/>
                <a:ext cx="336" cy="212"/>
              </a:xfrm>
              <a:prstGeom prst="rect">
                <a:avLst/>
              </a:prstGeom>
              <a:noFill/>
              <a:ln w="9525">
                <a:noFill/>
                <a:miter lim="800000"/>
                <a:headEnd/>
                <a:tailEnd/>
              </a:ln>
            </p:spPr>
            <p:txBody>
              <a:bodyPr>
                <a:spAutoFit/>
              </a:bodyPr>
              <a:lstStyle/>
              <a:p>
                <a:pPr>
                  <a:spcBef>
                    <a:spcPct val="50000"/>
                  </a:spcBef>
                </a:pPr>
                <a:r>
                  <a:rPr lang="en-US" sz="1600"/>
                  <a:t>DC</a:t>
                </a:r>
                <a:r>
                  <a:rPr lang="en-US" sz="1600" baseline="-25000"/>
                  <a:t>i</a:t>
                </a:r>
                <a:endParaRPr lang="en-US" sz="1600"/>
              </a:p>
            </p:txBody>
          </p:sp>
          <p:sp>
            <p:nvSpPr>
              <p:cNvPr id="10" name="Line 16"/>
              <p:cNvSpPr>
                <a:spLocks noChangeShapeType="1"/>
              </p:cNvSpPr>
              <p:nvPr/>
            </p:nvSpPr>
            <p:spPr bwMode="auto">
              <a:xfrm>
                <a:off x="720" y="2736"/>
                <a:ext cx="240" cy="0"/>
              </a:xfrm>
              <a:prstGeom prst="line">
                <a:avLst/>
              </a:prstGeom>
              <a:noFill/>
              <a:ln w="9525">
                <a:solidFill>
                  <a:schemeClr val="tx1"/>
                </a:solidFill>
                <a:round/>
                <a:headEnd/>
                <a:tailEnd type="triangle" w="med" len="med"/>
              </a:ln>
            </p:spPr>
            <p:txBody>
              <a:bodyPr/>
              <a:lstStyle/>
              <a:p>
                <a:endParaRPr lang="en-IN"/>
              </a:p>
            </p:txBody>
          </p:sp>
          <p:sp>
            <p:nvSpPr>
              <p:cNvPr id="11" name="Line 17"/>
              <p:cNvSpPr>
                <a:spLocks noChangeShapeType="1"/>
              </p:cNvSpPr>
              <p:nvPr/>
            </p:nvSpPr>
            <p:spPr bwMode="auto">
              <a:xfrm>
                <a:off x="1584" y="2448"/>
                <a:ext cx="336" cy="192"/>
              </a:xfrm>
              <a:prstGeom prst="line">
                <a:avLst/>
              </a:prstGeom>
              <a:noFill/>
              <a:ln w="9525">
                <a:solidFill>
                  <a:schemeClr val="tx1"/>
                </a:solidFill>
                <a:round/>
                <a:headEnd/>
                <a:tailEnd type="triangle" w="med" len="med"/>
              </a:ln>
            </p:spPr>
            <p:txBody>
              <a:bodyPr/>
              <a:lstStyle/>
              <a:p>
                <a:endParaRPr lang="en-IN"/>
              </a:p>
            </p:txBody>
          </p:sp>
        </p:grpSp>
        <p:sp>
          <p:nvSpPr>
            <p:cNvPr id="6" name="Text Box 18"/>
            <p:cNvSpPr txBox="1">
              <a:spLocks noChangeArrowheads="1"/>
            </p:cNvSpPr>
            <p:nvPr/>
          </p:nvSpPr>
          <p:spPr bwMode="auto">
            <a:xfrm>
              <a:off x="1056" y="3360"/>
              <a:ext cx="1200" cy="212"/>
            </a:xfrm>
            <a:prstGeom prst="rect">
              <a:avLst/>
            </a:prstGeom>
            <a:noFill/>
            <a:ln w="9525">
              <a:noFill/>
              <a:miter lim="800000"/>
              <a:headEnd/>
              <a:tailEnd/>
            </a:ln>
          </p:spPr>
          <p:txBody>
            <a:bodyPr>
              <a:spAutoFit/>
            </a:bodyPr>
            <a:lstStyle/>
            <a:p>
              <a:pPr>
                <a:spcBef>
                  <a:spcPct val="50000"/>
                </a:spcBef>
              </a:pPr>
              <a:r>
                <a:rPr lang="en-US" sz="1600"/>
                <a:t>Diff = DC</a:t>
              </a:r>
              <a:r>
                <a:rPr lang="en-US" sz="1600" baseline="-25000"/>
                <a:t>i</a:t>
              </a:r>
              <a:r>
                <a:rPr lang="en-US" sz="1600"/>
                <a:t> – DC</a:t>
              </a:r>
              <a:r>
                <a:rPr lang="en-US" sz="1600" baseline="-25000"/>
                <a:t>i-1</a:t>
              </a:r>
              <a:endParaRPr lang="en-US" sz="1600"/>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382000" cy="6400800"/>
          </a:xfrm>
        </p:spPr>
        <p:txBody>
          <a:bodyPr>
            <a:normAutofit fontScale="92500" lnSpcReduction="10000"/>
          </a:bodyPr>
          <a:lstStyle/>
          <a:p>
            <a:pPr>
              <a:buNone/>
            </a:pPr>
            <a:r>
              <a:rPr lang="en-IN" sz="2000" dirty="0" smtClean="0"/>
              <a:t>2</a:t>
            </a:r>
            <a:r>
              <a:rPr lang="en-IN" sz="2600" dirty="0" smtClean="0"/>
              <a:t>. For the representation of vector images</a:t>
            </a:r>
            <a:r>
              <a:rPr lang="en-IN" sz="2600" i="1" dirty="0" smtClean="0"/>
              <a:t>, </a:t>
            </a:r>
            <a:r>
              <a:rPr lang="en-IN" sz="2600" dirty="0" smtClean="0"/>
              <a:t>we assume that a typical image consists of 500 lines . Each line is defined by its coordinates in the </a:t>
            </a:r>
            <a:r>
              <a:rPr lang="en-IN" sz="2600" i="1" dirty="0" smtClean="0"/>
              <a:t>x </a:t>
            </a:r>
            <a:r>
              <a:rPr lang="en-IN" sz="2600" dirty="0" smtClean="0"/>
              <a:t>direction and the </a:t>
            </a:r>
            <a:r>
              <a:rPr lang="en-IN" sz="2600" i="1" dirty="0" smtClean="0"/>
              <a:t>y </a:t>
            </a:r>
            <a:r>
              <a:rPr lang="en-IN" sz="2600" dirty="0" smtClean="0"/>
              <a:t>direction, and by an 8-bit attribute field. Coordinates in the </a:t>
            </a:r>
            <a:r>
              <a:rPr lang="en-IN" sz="2600" i="1" dirty="0" smtClean="0"/>
              <a:t>x </a:t>
            </a:r>
            <a:r>
              <a:rPr lang="en-IN" sz="2600" dirty="0" smtClean="0"/>
              <a:t>direction require 10 bits (log </a:t>
            </a:r>
            <a:r>
              <a:rPr lang="en-IN" sz="2600" baseline="-25000" dirty="0" smtClean="0"/>
              <a:t>2</a:t>
            </a:r>
            <a:r>
              <a:rPr lang="en-IN" sz="2600" dirty="0" smtClean="0"/>
              <a:t> (640)), while coordinates in the </a:t>
            </a:r>
            <a:r>
              <a:rPr lang="en-IN" sz="2600" i="1" dirty="0" smtClean="0"/>
              <a:t>y </a:t>
            </a:r>
            <a:r>
              <a:rPr lang="en-IN" sz="2600" dirty="0" smtClean="0"/>
              <a:t>direction require 9 bits (log 2 (480)).</a:t>
            </a:r>
          </a:p>
          <a:p>
            <a:pPr>
              <a:buNone/>
            </a:pPr>
            <a:endParaRPr lang="en-IN" sz="2600" dirty="0" smtClean="0"/>
          </a:p>
          <a:p>
            <a:pPr>
              <a:buNone/>
            </a:pPr>
            <a:r>
              <a:rPr lang="en-IN" sz="2600" dirty="0" smtClean="0"/>
              <a:t>           Bits per line = 9bits + 10bits + 9bits + 10bits + 8bits = 46bits</a:t>
            </a:r>
          </a:p>
          <a:p>
            <a:pPr>
              <a:buNone/>
            </a:pPr>
            <a:r>
              <a:rPr lang="en-IN" sz="2600" dirty="0" smtClean="0"/>
              <a:t>Storage required per screen page = 500x(46/8)= 2,875 byte </a:t>
            </a:r>
          </a:p>
          <a:p>
            <a:pPr>
              <a:buNone/>
            </a:pPr>
            <a:r>
              <a:rPr lang="en-IN" sz="2600" dirty="0" smtClean="0"/>
              <a:t>                                                                                                  = 2.8Kbyte</a:t>
            </a:r>
            <a:endParaRPr lang="en-US" sz="2600" dirty="0" smtClean="0"/>
          </a:p>
          <a:p>
            <a:pPr>
              <a:buNone/>
            </a:pPr>
            <a:endParaRPr lang="en-IN" sz="2600" dirty="0" smtClean="0"/>
          </a:p>
          <a:p>
            <a:pPr>
              <a:buNone/>
            </a:pPr>
            <a:r>
              <a:rPr lang="en-IN" sz="2600" dirty="0" smtClean="0"/>
              <a:t>3. Individual pixels of a bitmap can be coded using 256 different colours, requiring a single byte per pixel.</a:t>
            </a:r>
          </a:p>
          <a:p>
            <a:pPr>
              <a:buNone/>
            </a:pPr>
            <a:endParaRPr lang="en-IN" sz="2600" dirty="0" smtClean="0"/>
          </a:p>
          <a:p>
            <a:pPr>
              <a:buNone/>
            </a:pPr>
            <a:r>
              <a:rPr lang="en-IN" sz="2600" dirty="0" smtClean="0"/>
              <a:t> Storage required per screen page =640×480×1byte =307,200 byte =  300Kbyte</a:t>
            </a:r>
            <a:endParaRPr lang="en-IN"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2667000"/>
          </a:xfrm>
        </p:spPr>
        <p:txBody>
          <a:bodyPr>
            <a:normAutofit/>
          </a:bodyPr>
          <a:lstStyle/>
          <a:p>
            <a:r>
              <a:rPr lang="en-IN" sz="2000" dirty="0" smtClean="0"/>
              <a:t>The DCT processing order of the AC-coefficients using the </a:t>
            </a:r>
            <a:r>
              <a:rPr lang="en-IN" sz="2000" dirty="0" err="1" smtClean="0"/>
              <a:t>zig-zag</a:t>
            </a:r>
            <a:r>
              <a:rPr lang="en-IN" sz="2000" dirty="0" smtClean="0"/>
              <a:t> sequence as shown in Figure 7-14.</a:t>
            </a:r>
          </a:p>
          <a:p>
            <a:pPr marL="342900" lvl="1" indent="-342900">
              <a:buFont typeface="Arial" pitchFamily="34" charset="0"/>
              <a:buChar char="•"/>
            </a:pPr>
            <a:r>
              <a:rPr lang="en-US" sz="2000" dirty="0" smtClean="0"/>
              <a:t>The </a:t>
            </a:r>
            <a:r>
              <a:rPr lang="en-US" sz="2000" dirty="0" err="1" smtClean="0"/>
              <a:t>Zig-Zag</a:t>
            </a:r>
            <a:r>
              <a:rPr lang="en-US" sz="2000" dirty="0" smtClean="0"/>
              <a:t> sequence actually collects the low frequency coefficients before high frequency coefficients, thereby grouping large numbers at the beginning of the sequence.</a:t>
            </a:r>
            <a:endParaRPr lang="en-IN" sz="2000" dirty="0" smtClean="0"/>
          </a:p>
          <a:p>
            <a:r>
              <a:rPr lang="en-IN" sz="2000" dirty="0" smtClean="0"/>
              <a:t>The result is an extended sequence of similar data bytes, permitting efficient entropy encoding.</a:t>
            </a:r>
            <a:endParaRPr lang="en-IN" sz="2000" dirty="0"/>
          </a:p>
        </p:txBody>
      </p:sp>
      <p:pic>
        <p:nvPicPr>
          <p:cNvPr id="5122" name="Picture 2"/>
          <p:cNvPicPr>
            <a:picLocks noChangeAspect="1" noChangeArrowheads="1"/>
          </p:cNvPicPr>
          <p:nvPr/>
        </p:nvPicPr>
        <p:blipFill>
          <a:blip r:embed="rId2"/>
          <a:srcRect/>
          <a:stretch>
            <a:fillRect/>
          </a:stretch>
        </p:blipFill>
        <p:spPr bwMode="auto">
          <a:xfrm>
            <a:off x="2667000" y="2819400"/>
            <a:ext cx="3362325" cy="3305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248400"/>
          </a:xfrm>
        </p:spPr>
        <p:txBody>
          <a:bodyPr>
            <a:normAutofit fontScale="92500" lnSpcReduction="10000"/>
          </a:bodyPr>
          <a:lstStyle/>
          <a:p>
            <a:r>
              <a:rPr lang="en-IN" sz="2000" dirty="0" smtClean="0"/>
              <a:t>JPEG uses Huffman coding and arithmetic coding as entropy encoding methods.</a:t>
            </a:r>
          </a:p>
          <a:p>
            <a:r>
              <a:rPr lang="en-IN" sz="2000" dirty="0" smtClean="0"/>
              <a:t>For the lossy sequential DCT-based base mode, discussed in this section, only Huffman encoding is allowed. </a:t>
            </a:r>
          </a:p>
          <a:p>
            <a:r>
              <a:rPr lang="en-IN" sz="2000" dirty="0" smtClean="0"/>
              <a:t>In both methods, a run-length encoding of zero values is first applied to the quantized AC-coefficients. Additionally, non-zero AC-coefficients as well as the DC-coefficients are transformed into a spectral representation to further compress the data.</a:t>
            </a:r>
          </a:p>
          <a:p>
            <a:r>
              <a:rPr lang="en-IN" sz="2000" dirty="0" smtClean="0"/>
              <a:t> The number of bits required depends on the value of each coefficient.</a:t>
            </a:r>
          </a:p>
          <a:p>
            <a:r>
              <a:rPr lang="en-IN" sz="2000" dirty="0" smtClean="0"/>
              <a:t>Non-zero AC-coefficients are represented using between 1 and 10 bits. </a:t>
            </a:r>
          </a:p>
          <a:p>
            <a:r>
              <a:rPr lang="en-IN" sz="2000" dirty="0" smtClean="0"/>
              <a:t>For the representation of DC-coefficients, a higher resolution of 1 bit to a maximum of 11 bits is used.</a:t>
            </a:r>
          </a:p>
          <a:p>
            <a:r>
              <a:rPr lang="en-IN" sz="2000" dirty="0" smtClean="0"/>
              <a:t>The result is a representation according to the ISO Intermediate Symbol Sequence Format</a:t>
            </a:r>
            <a:r>
              <a:rPr lang="en-IN" sz="2000" i="1" dirty="0" smtClean="0"/>
              <a:t>, which basically alternates the following three pieces of information:</a:t>
            </a:r>
          </a:p>
          <a:p>
            <a:pPr>
              <a:buNone/>
            </a:pPr>
            <a:r>
              <a:rPr lang="en-IN" sz="2000" dirty="0" smtClean="0"/>
              <a:t>           1. the number of subsequent coefficients with the value zero,</a:t>
            </a:r>
          </a:p>
          <a:p>
            <a:pPr>
              <a:buNone/>
            </a:pPr>
            <a:r>
              <a:rPr lang="en-IN" sz="2000" dirty="0" smtClean="0"/>
              <a:t>           2. the number of bits used for the representation of the coefficient that follows, and</a:t>
            </a:r>
          </a:p>
          <a:p>
            <a:pPr>
              <a:buNone/>
            </a:pPr>
            <a:r>
              <a:rPr lang="en-IN" sz="2000" dirty="0" smtClean="0"/>
              <a:t>           3. the value of the coefficient, represented using the specified number of bits.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1905000"/>
          </a:xfrm>
        </p:spPr>
        <p:txBody>
          <a:bodyPr/>
          <a:lstStyle/>
          <a:p>
            <a:r>
              <a:rPr lang="en-US" sz="2000" dirty="0" smtClean="0"/>
              <a:t>In this case of </a:t>
            </a:r>
            <a:r>
              <a:rPr lang="en-US" sz="2000" i="1" dirty="0" smtClean="0"/>
              <a:t>lossy sequential encoding</a:t>
            </a:r>
            <a:r>
              <a:rPr lang="en-US" sz="2000" dirty="0" smtClean="0"/>
              <a:t>, the whole image is coded and decoded in a single run.</a:t>
            </a:r>
          </a:p>
          <a:p>
            <a:r>
              <a:rPr lang="en-US" sz="2000" dirty="0" smtClean="0"/>
              <a:t> The figure below shows an example of decoding with immediate presentation; the picture is presented from top to bottom.</a:t>
            </a:r>
          </a:p>
          <a:p>
            <a:endParaRPr lang="en-IN" dirty="0"/>
          </a:p>
        </p:txBody>
      </p:sp>
      <p:pic>
        <p:nvPicPr>
          <p:cNvPr id="6148" name="Picture 4"/>
          <p:cNvPicPr>
            <a:picLocks noChangeAspect="1" noChangeArrowheads="1"/>
          </p:cNvPicPr>
          <p:nvPr/>
        </p:nvPicPr>
        <p:blipFill>
          <a:blip r:embed="rId2"/>
          <a:srcRect/>
          <a:stretch>
            <a:fillRect/>
          </a:stretch>
        </p:blipFill>
        <p:spPr bwMode="auto">
          <a:xfrm>
            <a:off x="1219200" y="2286000"/>
            <a:ext cx="6248400" cy="3276600"/>
          </a:xfrm>
          <a:prstGeom prst="rect">
            <a:avLst/>
          </a:prstGeom>
          <a:noFill/>
          <a:ln w="9525">
            <a:noFill/>
            <a:miter lim="800000"/>
            <a:headEnd/>
            <a:tailEnd/>
          </a:ln>
          <a:effectLst/>
        </p:spPr>
      </p:pic>
      <p:sp>
        <p:nvSpPr>
          <p:cNvPr id="7" name="Rectangle 6"/>
          <p:cNvSpPr/>
          <p:nvPr/>
        </p:nvSpPr>
        <p:spPr>
          <a:xfrm>
            <a:off x="838200" y="5638800"/>
            <a:ext cx="6705600" cy="707886"/>
          </a:xfrm>
          <a:prstGeom prst="rect">
            <a:avLst/>
          </a:prstGeom>
        </p:spPr>
        <p:txBody>
          <a:bodyPr wrap="square">
            <a:spAutoFit/>
          </a:bodyPr>
          <a:lstStyle/>
          <a:p>
            <a:r>
              <a:rPr lang="en-IN" sz="2000" dirty="0" smtClean="0"/>
              <a:t>Fig. Example of sequential picture preparation, here using the lossy  </a:t>
            </a:r>
            <a:r>
              <a:rPr lang="en-IN" sz="2000" dirty="0" err="1" smtClean="0"/>
              <a:t>DCTbased</a:t>
            </a:r>
            <a:r>
              <a:rPr lang="en-IN" sz="2000" dirty="0" smtClean="0"/>
              <a:t> mode.</a:t>
            </a:r>
            <a:endParaRPr lang="en-IN" sz="20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1"/>
            <a:ext cx="8229600" cy="152400"/>
          </a:xfrm>
        </p:spPr>
        <p:txBody>
          <a:bodyPr>
            <a:normAutofit fontScale="25000" lnSpcReduction="20000"/>
          </a:bodyPr>
          <a:lstStyle/>
          <a:p>
            <a:endParaRPr lang="en-IN" dirty="0"/>
          </a:p>
        </p:txBody>
      </p:sp>
      <p:pic>
        <p:nvPicPr>
          <p:cNvPr id="1027" name="Picture 3"/>
          <p:cNvPicPr>
            <a:picLocks noChangeAspect="1" noChangeArrowheads="1"/>
          </p:cNvPicPr>
          <p:nvPr/>
        </p:nvPicPr>
        <p:blipFill>
          <a:blip r:embed="rId2"/>
          <a:srcRect/>
          <a:stretch>
            <a:fillRect/>
          </a:stretch>
        </p:blipFill>
        <p:spPr bwMode="auto">
          <a:xfrm>
            <a:off x="533400" y="1447800"/>
            <a:ext cx="3657600" cy="2514600"/>
          </a:xfrm>
          <a:prstGeom prst="rect">
            <a:avLst/>
          </a:prstGeom>
          <a:noFill/>
        </p:spPr>
      </p:pic>
      <p:pic>
        <p:nvPicPr>
          <p:cNvPr id="1029" name="Picture 5"/>
          <p:cNvPicPr>
            <a:picLocks noChangeAspect="1" noChangeArrowheads="1"/>
          </p:cNvPicPr>
          <p:nvPr/>
        </p:nvPicPr>
        <p:blipFill>
          <a:blip r:embed="rId3"/>
          <a:srcRect/>
          <a:stretch>
            <a:fillRect/>
          </a:stretch>
        </p:blipFill>
        <p:spPr bwMode="auto">
          <a:xfrm>
            <a:off x="4953000" y="1447800"/>
            <a:ext cx="3962400" cy="2514600"/>
          </a:xfrm>
          <a:prstGeom prst="rect">
            <a:avLst/>
          </a:prstGeom>
          <a:noFill/>
        </p:spPr>
      </p:pic>
      <p:sp>
        <p:nvSpPr>
          <p:cNvPr id="6" name="Rectangle 5"/>
          <p:cNvSpPr/>
          <p:nvPr/>
        </p:nvSpPr>
        <p:spPr>
          <a:xfrm>
            <a:off x="914400" y="4419600"/>
            <a:ext cx="2714654" cy="369332"/>
          </a:xfrm>
          <a:prstGeom prst="rect">
            <a:avLst/>
          </a:prstGeom>
        </p:spPr>
        <p:txBody>
          <a:bodyPr wrap="none">
            <a:spAutoFit/>
          </a:bodyPr>
          <a:lstStyle/>
          <a:p>
            <a:pPr>
              <a:spcBef>
                <a:spcPct val="50000"/>
              </a:spcBef>
            </a:pPr>
            <a:r>
              <a:rPr lang="en-US" b="1" dirty="0" smtClean="0">
                <a:solidFill>
                  <a:srgbClr val="058539"/>
                </a:solidFill>
              </a:rPr>
              <a:t>A Sample 8 × 8 Data Block </a:t>
            </a:r>
            <a:endParaRPr lang="en-US" b="1" dirty="0">
              <a:solidFill>
                <a:srgbClr val="058539"/>
              </a:solidFill>
            </a:endParaRPr>
          </a:p>
        </p:txBody>
      </p:sp>
      <p:sp>
        <p:nvSpPr>
          <p:cNvPr id="7" name="Rectangle 6"/>
          <p:cNvSpPr/>
          <p:nvPr/>
        </p:nvSpPr>
        <p:spPr>
          <a:xfrm>
            <a:off x="5867400" y="4267200"/>
            <a:ext cx="2052485" cy="369332"/>
          </a:xfrm>
          <a:prstGeom prst="rect">
            <a:avLst/>
          </a:prstGeom>
        </p:spPr>
        <p:txBody>
          <a:bodyPr wrap="none">
            <a:spAutoFit/>
          </a:bodyPr>
          <a:lstStyle/>
          <a:p>
            <a:pPr>
              <a:spcBef>
                <a:spcPct val="50000"/>
              </a:spcBef>
            </a:pPr>
            <a:r>
              <a:rPr lang="en-US" b="1" dirty="0" smtClean="0">
                <a:solidFill>
                  <a:srgbClr val="058539"/>
                </a:solidFill>
              </a:rPr>
              <a:t>After Level Shifting </a:t>
            </a:r>
            <a:endParaRPr lang="en-US" b="1" dirty="0">
              <a:solidFill>
                <a:srgbClr val="058539"/>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Grp="1" noChangeAspect="1" noChangeArrowheads="1"/>
          </p:cNvPicPr>
          <p:nvPr>
            <p:ph idx="1"/>
          </p:nvPr>
        </p:nvPicPr>
        <p:blipFill>
          <a:blip r:embed="rId2"/>
          <a:srcRect/>
          <a:stretch>
            <a:fillRect/>
          </a:stretch>
        </p:blipFill>
        <p:spPr bwMode="auto">
          <a:xfrm>
            <a:off x="304800" y="685800"/>
            <a:ext cx="4114800" cy="3276600"/>
          </a:xfrm>
          <a:prstGeom prst="rect">
            <a:avLst/>
          </a:prstGeom>
          <a:noFill/>
        </p:spPr>
      </p:pic>
      <p:pic>
        <p:nvPicPr>
          <p:cNvPr id="2053" name="Picture 5"/>
          <p:cNvPicPr>
            <a:picLocks noChangeAspect="1" noChangeArrowheads="1"/>
          </p:cNvPicPr>
          <p:nvPr/>
        </p:nvPicPr>
        <p:blipFill>
          <a:blip r:embed="rId3"/>
          <a:srcRect/>
          <a:stretch>
            <a:fillRect/>
          </a:stretch>
        </p:blipFill>
        <p:spPr bwMode="auto">
          <a:xfrm>
            <a:off x="5105400" y="685800"/>
            <a:ext cx="3581400" cy="3200400"/>
          </a:xfrm>
          <a:prstGeom prst="rect">
            <a:avLst/>
          </a:prstGeom>
          <a:noFill/>
        </p:spPr>
      </p:pic>
      <p:sp>
        <p:nvSpPr>
          <p:cNvPr id="6" name="Rectangle 5"/>
          <p:cNvSpPr/>
          <p:nvPr/>
        </p:nvSpPr>
        <p:spPr>
          <a:xfrm>
            <a:off x="304800" y="4343400"/>
            <a:ext cx="4114800" cy="369332"/>
          </a:xfrm>
          <a:prstGeom prst="rect">
            <a:avLst/>
          </a:prstGeom>
        </p:spPr>
        <p:txBody>
          <a:bodyPr wrap="square">
            <a:spAutoFit/>
          </a:bodyPr>
          <a:lstStyle/>
          <a:p>
            <a:pPr>
              <a:spcBef>
                <a:spcPct val="50000"/>
              </a:spcBef>
            </a:pPr>
            <a:r>
              <a:rPr lang="en-US" b="1" dirty="0" smtClean="0">
                <a:solidFill>
                  <a:srgbClr val="058539"/>
                </a:solidFill>
              </a:rPr>
              <a:t>DCT Coefficients of the Above 8 × 8 Block </a:t>
            </a:r>
            <a:endParaRPr lang="en-US" b="1" dirty="0">
              <a:solidFill>
                <a:srgbClr val="058539"/>
              </a:solidFill>
            </a:endParaRPr>
          </a:p>
        </p:txBody>
      </p:sp>
      <p:sp>
        <p:nvSpPr>
          <p:cNvPr id="7" name="Rectangle 6"/>
          <p:cNvSpPr/>
          <p:nvPr/>
        </p:nvSpPr>
        <p:spPr>
          <a:xfrm>
            <a:off x="5181600" y="4114800"/>
            <a:ext cx="3962400" cy="923330"/>
          </a:xfrm>
          <a:prstGeom prst="rect">
            <a:avLst/>
          </a:prstGeom>
        </p:spPr>
        <p:txBody>
          <a:bodyPr wrap="square">
            <a:spAutoFit/>
          </a:bodyPr>
          <a:lstStyle/>
          <a:p>
            <a:r>
              <a:rPr lang="en-US" b="1" dirty="0" smtClean="0">
                <a:solidFill>
                  <a:srgbClr val="058539"/>
                </a:solidFill>
              </a:rPr>
              <a:t>Results of DCT Coefficients </a:t>
            </a:r>
          </a:p>
          <a:p>
            <a:r>
              <a:rPr lang="en-US" b="1" dirty="0" smtClean="0">
                <a:solidFill>
                  <a:srgbClr val="058539"/>
                </a:solidFill>
              </a:rPr>
              <a:t>Quantized by Luminance </a:t>
            </a:r>
          </a:p>
          <a:p>
            <a:r>
              <a:rPr lang="en-US" b="1" dirty="0" smtClean="0">
                <a:solidFill>
                  <a:srgbClr val="058539"/>
                </a:solidFill>
              </a:rPr>
              <a:t>Quantization Matrix </a:t>
            </a:r>
            <a:endParaRPr lang="en-US" b="1" dirty="0">
              <a:solidFill>
                <a:srgbClr val="058539"/>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b="1" dirty="0" smtClean="0"/>
              <a:t>The </a:t>
            </a:r>
            <a:r>
              <a:rPr lang="en-US" b="1" dirty="0" err="1" smtClean="0"/>
              <a:t>Zig-Zag</a:t>
            </a:r>
            <a:r>
              <a:rPr lang="en-US" b="1" dirty="0" smtClean="0"/>
              <a:t> Sequence to be coded is</a:t>
            </a:r>
            <a:r>
              <a:rPr lang="en-US" b="1" dirty="0" smtClean="0">
                <a:solidFill>
                  <a:srgbClr val="058539"/>
                </a:solidFill>
              </a:rPr>
              <a:t> </a:t>
            </a:r>
          </a:p>
          <a:p>
            <a:pPr>
              <a:buNone/>
            </a:pPr>
            <a:r>
              <a:rPr lang="en-US" b="1" dirty="0" smtClean="0">
                <a:solidFill>
                  <a:srgbClr val="058539"/>
                </a:solidFill>
              </a:rPr>
              <a:t>−6 6 −5 0 2 0 −1 0 0 0 0 0 −1 0 0 −1 1 0 0 0 0 0 0 0 0 0 0 0 0 0 0 0 0 0 0 0 0 0 0 0 0 0 0 0 0 0 0 0 0 0 0 0 0 0 0 0 0 0 0 0 0 0 0 </a:t>
            </a:r>
          </a:p>
          <a:p>
            <a:pPr>
              <a:buNone/>
            </a:pPr>
            <a:r>
              <a:rPr lang="en-US" sz="2800" dirty="0" smtClean="0"/>
              <a:t>And the code is</a:t>
            </a:r>
          </a:p>
          <a:p>
            <a:pPr>
              <a:buNone/>
            </a:pPr>
            <a:r>
              <a:rPr lang="en-US" sz="2800" dirty="0" smtClean="0"/>
              <a:t>(0, 3)(−6), (0, 3)(6), (0, 3)(−5), (1, 2)(2), (1, 1)(−1), (5, 1)(−1), (2, 1)(−1), (0, 1)(1), (0,0). </a:t>
            </a:r>
          </a:p>
          <a:p>
            <a:endParaRPr lang="en-IN"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4419600"/>
          </a:xfrm>
        </p:spPr>
        <p:txBody>
          <a:bodyPr>
            <a:normAutofit/>
          </a:bodyPr>
          <a:lstStyle/>
          <a:p>
            <a:pPr>
              <a:buFont typeface="Wingdings" pitchFamily="2" charset="2"/>
              <a:buChar char="§"/>
            </a:pPr>
            <a:r>
              <a:rPr lang="en-IN" b="1" dirty="0" smtClean="0">
                <a:solidFill>
                  <a:srgbClr val="7030A0"/>
                </a:solidFill>
              </a:rPr>
              <a:t>Expanded Lossy DCT-Based Mode</a:t>
            </a:r>
          </a:p>
          <a:p>
            <a:pPr>
              <a:buFont typeface="Wingdings" pitchFamily="2" charset="2"/>
              <a:buChar char="§"/>
            </a:pPr>
            <a:r>
              <a:rPr lang="en-US" sz="2000" b="1" dirty="0" smtClean="0"/>
              <a:t>Image Preparation:</a:t>
            </a:r>
          </a:p>
          <a:p>
            <a:r>
              <a:rPr lang="en-US" sz="2000" dirty="0" smtClean="0"/>
              <a:t>The difference in this step from the previous mode is, a sample precision of </a:t>
            </a:r>
            <a:r>
              <a:rPr lang="en-US" sz="2000" b="1" dirty="0" smtClean="0">
                <a:solidFill>
                  <a:srgbClr val="00B0F0"/>
                </a:solidFill>
              </a:rPr>
              <a:t>12</a:t>
            </a:r>
            <a:r>
              <a:rPr lang="en-US" sz="2000" dirty="0" smtClean="0"/>
              <a:t> bits per sample, in addition to 8 bits per sample, can be used.</a:t>
            </a:r>
          </a:p>
          <a:p>
            <a:r>
              <a:rPr lang="en-US" sz="2000" b="1" dirty="0" smtClean="0"/>
              <a:t>Image processing:</a:t>
            </a:r>
          </a:p>
          <a:p>
            <a:r>
              <a:rPr lang="en-US" sz="2000" dirty="0" smtClean="0"/>
              <a:t>Image Processing is DCT-based and follows rules analogous to be baseline DCT mode.</a:t>
            </a:r>
          </a:p>
          <a:p>
            <a:r>
              <a:rPr lang="en-US" sz="2000" b="1" dirty="0" smtClean="0"/>
              <a:t>Quantization and Encoding:</a:t>
            </a:r>
          </a:p>
          <a:p>
            <a:pPr>
              <a:buClr>
                <a:schemeClr val="tx1"/>
              </a:buClr>
            </a:pPr>
            <a:r>
              <a:rPr lang="en-US" sz="2000" dirty="0" smtClean="0"/>
              <a:t>In this mode, JPEG specifies </a:t>
            </a:r>
            <a:r>
              <a:rPr lang="en-US" sz="2000" dirty="0" smtClean="0">
                <a:solidFill>
                  <a:srgbClr val="00B0F0"/>
                </a:solidFill>
              </a:rPr>
              <a:t>progressive encoding </a:t>
            </a:r>
            <a:r>
              <a:rPr lang="en-US" sz="2000" dirty="0" smtClean="0"/>
              <a:t>in addition to </a:t>
            </a:r>
            <a:r>
              <a:rPr lang="en-US" sz="2000" dirty="0" smtClean="0">
                <a:solidFill>
                  <a:srgbClr val="00B0F0"/>
                </a:solidFill>
              </a:rPr>
              <a:t>sequential encoding</a:t>
            </a:r>
            <a:r>
              <a:rPr lang="en-US" sz="2000" dirty="0" smtClean="0"/>
              <a:t>. </a:t>
            </a:r>
          </a:p>
          <a:p>
            <a:pPr>
              <a:buClr>
                <a:schemeClr val="tx1"/>
              </a:buClr>
            </a:pPr>
            <a:r>
              <a:rPr lang="en-US" sz="2000" dirty="0" smtClean="0"/>
              <a:t>In the first run, a very rough representation of the image appears which looks out of focus and is refined during successive steps. </a:t>
            </a:r>
          </a:p>
          <a:p>
            <a:endParaRPr lang="en-US" sz="2000" dirty="0" smtClean="0"/>
          </a:p>
          <a:p>
            <a:pPr>
              <a:buNone/>
            </a:pPr>
            <a:endParaRPr lang="en-IN" sz="2000" dirty="0"/>
          </a:p>
        </p:txBody>
      </p:sp>
      <p:pic>
        <p:nvPicPr>
          <p:cNvPr id="4" name="Picture 8" descr="Progressive"/>
          <p:cNvPicPr>
            <a:picLocks noChangeAspect="1" noChangeArrowheads="1"/>
          </p:cNvPicPr>
          <p:nvPr/>
        </p:nvPicPr>
        <p:blipFill>
          <a:blip r:embed="rId2"/>
          <a:srcRect/>
          <a:stretch>
            <a:fillRect/>
          </a:stretch>
        </p:blipFill>
        <p:spPr bwMode="auto">
          <a:xfrm>
            <a:off x="1066800" y="4724400"/>
            <a:ext cx="6705600" cy="1676400"/>
          </a:xfrm>
          <a:prstGeom prst="rect">
            <a:avLst/>
          </a:prstGeom>
          <a:noFill/>
          <a:ln w="9525">
            <a:noFill/>
            <a:miter lim="800000"/>
            <a:headEnd/>
            <a:tailEnd/>
          </a:ln>
        </p:spPr>
      </p:pic>
      <p:sp>
        <p:nvSpPr>
          <p:cNvPr id="5" name="Rectangle 4"/>
          <p:cNvSpPr/>
          <p:nvPr/>
        </p:nvSpPr>
        <p:spPr>
          <a:xfrm>
            <a:off x="838200" y="6211669"/>
            <a:ext cx="7315200" cy="369332"/>
          </a:xfrm>
          <a:prstGeom prst="rect">
            <a:avLst/>
          </a:prstGeom>
        </p:spPr>
        <p:txBody>
          <a:bodyPr wrap="square">
            <a:spAutoFit/>
          </a:bodyPr>
          <a:lstStyle/>
          <a:p>
            <a:pPr>
              <a:spcBef>
                <a:spcPct val="50000"/>
              </a:spcBef>
            </a:pPr>
            <a:r>
              <a:rPr lang="en-US" dirty="0" smtClean="0"/>
              <a:t>Fig: Progressive picture presentation used in the expanded DCT-based mode</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3581400"/>
          </a:xfrm>
        </p:spPr>
        <p:txBody>
          <a:bodyPr>
            <a:normAutofit/>
          </a:bodyPr>
          <a:lstStyle/>
          <a:p>
            <a:r>
              <a:rPr lang="en-US" sz="2000" dirty="0" smtClean="0"/>
              <a:t>Progressive image representation is achieved by </a:t>
            </a:r>
            <a:r>
              <a:rPr lang="en-US" sz="2000" dirty="0" smtClean="0">
                <a:solidFill>
                  <a:srgbClr val="00B0F0"/>
                </a:solidFill>
              </a:rPr>
              <a:t>expansion of quantization</a:t>
            </a:r>
            <a:r>
              <a:rPr lang="en-US" sz="2000" dirty="0" smtClean="0"/>
              <a:t>.</a:t>
            </a:r>
          </a:p>
          <a:p>
            <a:r>
              <a:rPr lang="en-US" sz="2000" dirty="0" smtClean="0"/>
              <a:t>A buffer is added at the output of the quantizer that temporarily stores all coefficients of the quantized DCT.</a:t>
            </a:r>
          </a:p>
          <a:p>
            <a:pPr marL="609600" indent="-609600"/>
            <a:r>
              <a:rPr lang="en-US" sz="2400" dirty="0" smtClean="0"/>
              <a:t> Progressiveness is achieved in  two different ways</a:t>
            </a:r>
          </a:p>
          <a:p>
            <a:pPr marL="971550" lvl="1" indent="-514350"/>
            <a:r>
              <a:rPr lang="en-US" sz="2000" dirty="0" smtClean="0"/>
              <a:t>By using a </a:t>
            </a:r>
            <a:r>
              <a:rPr lang="en-US" sz="2000" b="1" i="1" dirty="0" smtClean="0">
                <a:solidFill>
                  <a:srgbClr val="00B0F0"/>
                </a:solidFill>
              </a:rPr>
              <a:t>spectral selection</a:t>
            </a:r>
            <a:r>
              <a:rPr lang="en-US" sz="2000" i="1" dirty="0" smtClean="0"/>
              <a:t>. </a:t>
            </a:r>
            <a:r>
              <a:rPr lang="en-US" sz="2000" dirty="0" smtClean="0"/>
              <a:t>DC component and first few AC coefficients are sent first, then gradually some more AC components.</a:t>
            </a:r>
          </a:p>
          <a:p>
            <a:pPr marL="971550" lvl="1" indent="-514350"/>
            <a:r>
              <a:rPr lang="en-IN" sz="2000" dirty="0" smtClean="0"/>
              <a:t>In </a:t>
            </a:r>
            <a:r>
              <a:rPr lang="en-IN" sz="2000" b="1" dirty="0" smtClean="0">
                <a:solidFill>
                  <a:srgbClr val="00B0F0"/>
                </a:solidFill>
              </a:rPr>
              <a:t>successive</a:t>
            </a:r>
            <a:r>
              <a:rPr lang="en-IN" sz="2000" dirty="0" smtClean="0"/>
              <a:t> approximation</a:t>
            </a:r>
            <a:r>
              <a:rPr lang="en-IN" sz="2000" i="1" dirty="0" smtClean="0"/>
              <a:t>, all of the quantized coefficients are transferred in </a:t>
            </a:r>
            <a:r>
              <a:rPr lang="en-IN" sz="2000" dirty="0" smtClean="0"/>
              <a:t>each run, but individual bits are differentiated according to their significance. The most significant bits are encoded before the least significant bits.</a:t>
            </a:r>
            <a:endParaRPr lang="en-US" sz="2000" dirty="0" smtClean="0"/>
          </a:p>
          <a:p>
            <a:endParaRPr lang="en-IN" sz="2000" dirty="0"/>
          </a:p>
        </p:txBody>
      </p:sp>
      <p:pic>
        <p:nvPicPr>
          <p:cNvPr id="4" name="Picture 12" descr="originalPeppers"/>
          <p:cNvPicPr>
            <a:picLocks noChangeAspect="1" noChangeArrowheads="1"/>
          </p:cNvPicPr>
          <p:nvPr/>
        </p:nvPicPr>
        <p:blipFill>
          <a:blip r:embed="rId2"/>
          <a:srcRect/>
          <a:stretch>
            <a:fillRect/>
          </a:stretch>
        </p:blipFill>
        <p:spPr bwMode="auto">
          <a:xfrm>
            <a:off x="533400" y="4343400"/>
            <a:ext cx="1905000" cy="1571625"/>
          </a:xfrm>
          <a:prstGeom prst="rect">
            <a:avLst/>
          </a:prstGeom>
          <a:noFill/>
          <a:ln w="9525">
            <a:noFill/>
            <a:miter lim="800000"/>
            <a:headEnd/>
            <a:tailEnd/>
          </a:ln>
        </p:spPr>
      </p:pic>
      <p:sp>
        <p:nvSpPr>
          <p:cNvPr id="5" name="Line 14"/>
          <p:cNvSpPr>
            <a:spLocks noChangeShapeType="1"/>
          </p:cNvSpPr>
          <p:nvPr/>
        </p:nvSpPr>
        <p:spPr bwMode="auto">
          <a:xfrm flipV="1">
            <a:off x="2438400" y="4998718"/>
            <a:ext cx="1600200" cy="45719"/>
          </a:xfrm>
          <a:prstGeom prst="line">
            <a:avLst/>
          </a:prstGeom>
          <a:noFill/>
          <a:ln w="38100">
            <a:solidFill>
              <a:schemeClr val="tx1"/>
            </a:solidFill>
            <a:round/>
            <a:headEnd/>
            <a:tailEnd type="triangle" w="med" len="med"/>
          </a:ln>
        </p:spPr>
        <p:txBody>
          <a:bodyPr/>
          <a:lstStyle/>
          <a:p>
            <a:endParaRPr lang="en-IN"/>
          </a:p>
        </p:txBody>
      </p:sp>
      <p:grpSp>
        <p:nvGrpSpPr>
          <p:cNvPr id="6" name="Group 18"/>
          <p:cNvGrpSpPr>
            <a:grpSpLocks/>
          </p:cNvGrpSpPr>
          <p:nvPr/>
        </p:nvGrpSpPr>
        <p:grpSpPr bwMode="auto">
          <a:xfrm>
            <a:off x="4038600" y="4191000"/>
            <a:ext cx="1447800" cy="2057400"/>
            <a:chOff x="2544" y="2496"/>
            <a:chExt cx="912" cy="1296"/>
          </a:xfrm>
        </p:grpSpPr>
        <p:sp>
          <p:nvSpPr>
            <p:cNvPr id="7" name="Text Box 7"/>
            <p:cNvSpPr txBox="1">
              <a:spLocks noChangeArrowheads="1"/>
            </p:cNvSpPr>
            <p:nvPr/>
          </p:nvSpPr>
          <p:spPr bwMode="auto">
            <a:xfrm>
              <a:off x="2544" y="3600"/>
              <a:ext cx="912" cy="192"/>
            </a:xfrm>
            <a:prstGeom prst="rect">
              <a:avLst/>
            </a:prstGeom>
            <a:noFill/>
            <a:ln w="9525">
              <a:noFill/>
              <a:miter lim="800000"/>
              <a:headEnd/>
              <a:tailEnd/>
            </a:ln>
          </p:spPr>
          <p:txBody>
            <a:bodyPr>
              <a:spAutoFit/>
            </a:bodyPr>
            <a:lstStyle/>
            <a:p>
              <a:pPr>
                <a:spcBef>
                  <a:spcPct val="50000"/>
                </a:spcBef>
              </a:pPr>
              <a:r>
                <a:rPr lang="en-US" sz="1400"/>
                <a:t>1 AC coefficient</a:t>
              </a:r>
            </a:p>
          </p:txBody>
        </p:sp>
        <p:pic>
          <p:nvPicPr>
            <p:cNvPr id="8" name="Picture 13" descr="peppers1"/>
            <p:cNvPicPr>
              <a:picLocks noChangeAspect="1" noChangeArrowheads="1"/>
            </p:cNvPicPr>
            <p:nvPr/>
          </p:nvPicPr>
          <p:blipFill>
            <a:blip r:embed="rId3"/>
            <a:srcRect/>
            <a:stretch>
              <a:fillRect/>
            </a:stretch>
          </p:blipFill>
          <p:spPr bwMode="auto">
            <a:xfrm>
              <a:off x="2598" y="2496"/>
              <a:ext cx="858" cy="990"/>
            </a:xfrm>
            <a:prstGeom prst="rect">
              <a:avLst/>
            </a:prstGeom>
            <a:noFill/>
            <a:ln w="9525">
              <a:noFill/>
              <a:miter lim="800000"/>
              <a:headEnd/>
              <a:tailEnd/>
            </a:ln>
          </p:spPr>
        </p:pic>
      </p:grpSp>
      <p:grpSp>
        <p:nvGrpSpPr>
          <p:cNvPr id="9" name="Group 19"/>
          <p:cNvGrpSpPr>
            <a:grpSpLocks/>
          </p:cNvGrpSpPr>
          <p:nvPr/>
        </p:nvGrpSpPr>
        <p:grpSpPr bwMode="auto">
          <a:xfrm>
            <a:off x="6400800" y="4191000"/>
            <a:ext cx="1828800" cy="2057400"/>
            <a:chOff x="3936" y="2496"/>
            <a:chExt cx="1152" cy="1296"/>
          </a:xfrm>
        </p:grpSpPr>
        <p:sp>
          <p:nvSpPr>
            <p:cNvPr id="10" name="Text Box 11"/>
            <p:cNvSpPr txBox="1">
              <a:spLocks noChangeArrowheads="1"/>
            </p:cNvSpPr>
            <p:nvPr/>
          </p:nvSpPr>
          <p:spPr bwMode="auto">
            <a:xfrm>
              <a:off x="3936" y="3600"/>
              <a:ext cx="1152" cy="192"/>
            </a:xfrm>
            <a:prstGeom prst="rect">
              <a:avLst/>
            </a:prstGeom>
            <a:noFill/>
            <a:ln w="9525">
              <a:noFill/>
              <a:miter lim="800000"/>
              <a:headEnd/>
              <a:tailEnd/>
            </a:ln>
          </p:spPr>
          <p:txBody>
            <a:bodyPr>
              <a:spAutoFit/>
            </a:bodyPr>
            <a:lstStyle/>
            <a:p>
              <a:pPr>
                <a:spcBef>
                  <a:spcPct val="50000"/>
                </a:spcBef>
              </a:pPr>
              <a:r>
                <a:rPr lang="en-US" sz="1400"/>
                <a:t>2nd AC coefficient</a:t>
              </a:r>
            </a:p>
          </p:txBody>
        </p:sp>
        <p:pic>
          <p:nvPicPr>
            <p:cNvPr id="11" name="Picture 17" descr="peppers2"/>
            <p:cNvPicPr>
              <a:picLocks noChangeAspect="1" noChangeArrowheads="1"/>
            </p:cNvPicPr>
            <p:nvPr/>
          </p:nvPicPr>
          <p:blipFill>
            <a:blip r:embed="rId4"/>
            <a:srcRect/>
            <a:stretch>
              <a:fillRect/>
            </a:stretch>
          </p:blipFill>
          <p:spPr bwMode="auto">
            <a:xfrm>
              <a:off x="4086" y="2496"/>
              <a:ext cx="858" cy="990"/>
            </a:xfrm>
            <a:prstGeom prst="rect">
              <a:avLst/>
            </a:prstGeom>
            <a:noFill/>
            <a:ln w="9525">
              <a:noFill/>
              <a:miter lim="800000"/>
              <a:headEnd/>
              <a:tailEnd/>
            </a:ln>
          </p:spPr>
        </p:pic>
      </p:grpSp>
      <p:sp>
        <p:nvSpPr>
          <p:cNvPr id="12" name="Rectangle 11"/>
          <p:cNvSpPr/>
          <p:nvPr/>
        </p:nvSpPr>
        <p:spPr>
          <a:xfrm>
            <a:off x="2514600" y="4572000"/>
            <a:ext cx="1443729" cy="369332"/>
          </a:xfrm>
          <a:prstGeom prst="rect">
            <a:avLst/>
          </a:prstGeom>
        </p:spPr>
        <p:txBody>
          <a:bodyPr wrap="none">
            <a:spAutoFit/>
          </a:bodyPr>
          <a:lstStyle/>
          <a:p>
            <a:r>
              <a:rPr lang="en-US" dirty="0" smtClean="0"/>
              <a:t>After sending</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Left)">
                                      <p:cBhvr>
                                        <p:cTn id="7" dur="500"/>
                                        <p:tgtEl>
                                          <p:spTgt spid="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lide(fromLeft)">
                                      <p:cBhvr>
                                        <p:cTn id="10" dur="500"/>
                                        <p:tgtEl>
                                          <p:spTgt spid="5"/>
                                        </p:tgtEl>
                                      </p:cBhvr>
                                    </p:animEffect>
                                  </p:childTnLst>
                                </p:cTn>
                              </p:par>
                            </p:childTnLst>
                          </p:cTn>
                        </p:par>
                        <p:par>
                          <p:cTn id="11" fill="hold">
                            <p:stCondLst>
                              <p:cond delay="500"/>
                            </p:stCondLst>
                            <p:childTnLst>
                              <p:par>
                                <p:cTn id="12" presetID="12" presetClass="entr" presetSubtype="8"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lide(fromLeft)">
                                      <p:cBhvr>
                                        <p:cTn id="14" dur="500"/>
                                        <p:tgtEl>
                                          <p:spTgt spid="6"/>
                                        </p:tgtEl>
                                      </p:cBhvr>
                                    </p:animEffect>
                                  </p:childTnLst>
                                </p:cTn>
                              </p:par>
                            </p:childTnLst>
                          </p:cTn>
                        </p:par>
                        <p:par>
                          <p:cTn id="15" fill="hold">
                            <p:stCondLst>
                              <p:cond delay="1000"/>
                            </p:stCondLst>
                            <p:childTnLst>
                              <p:par>
                                <p:cTn id="16" presetID="12" presetClass="entr" presetSubtype="8"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slide(from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33400"/>
          </a:xfrm>
        </p:spPr>
        <p:txBody>
          <a:bodyPr>
            <a:normAutofit lnSpcReduction="10000"/>
          </a:bodyPr>
          <a:lstStyle/>
          <a:p>
            <a:endParaRPr lang="en-IN" dirty="0"/>
          </a:p>
        </p:txBody>
      </p:sp>
      <p:grpSp>
        <p:nvGrpSpPr>
          <p:cNvPr id="4" name="Group 12"/>
          <p:cNvGrpSpPr>
            <a:grpSpLocks/>
          </p:cNvGrpSpPr>
          <p:nvPr/>
        </p:nvGrpSpPr>
        <p:grpSpPr bwMode="auto">
          <a:xfrm>
            <a:off x="228600" y="2667000"/>
            <a:ext cx="3190875" cy="1571625"/>
            <a:chOff x="384" y="1938"/>
            <a:chExt cx="2010" cy="990"/>
          </a:xfrm>
        </p:grpSpPr>
        <p:pic>
          <p:nvPicPr>
            <p:cNvPr id="5" name="Picture 9" descr="originalPeppers"/>
            <p:cNvPicPr>
              <a:picLocks noChangeAspect="1" noChangeArrowheads="1"/>
            </p:cNvPicPr>
            <p:nvPr/>
          </p:nvPicPr>
          <p:blipFill>
            <a:blip r:embed="rId2"/>
            <a:srcRect/>
            <a:stretch>
              <a:fillRect/>
            </a:stretch>
          </p:blipFill>
          <p:spPr bwMode="auto">
            <a:xfrm>
              <a:off x="384" y="1938"/>
              <a:ext cx="858" cy="990"/>
            </a:xfrm>
            <a:prstGeom prst="rect">
              <a:avLst/>
            </a:prstGeom>
            <a:noFill/>
            <a:ln w="9525">
              <a:noFill/>
              <a:miter lim="800000"/>
              <a:headEnd/>
              <a:tailEnd/>
            </a:ln>
          </p:spPr>
        </p:pic>
        <p:sp>
          <p:nvSpPr>
            <p:cNvPr id="6" name="Line 10"/>
            <p:cNvSpPr>
              <a:spLocks noChangeShapeType="1"/>
            </p:cNvSpPr>
            <p:nvPr/>
          </p:nvSpPr>
          <p:spPr bwMode="auto">
            <a:xfrm>
              <a:off x="1242" y="2466"/>
              <a:ext cx="1152" cy="0"/>
            </a:xfrm>
            <a:prstGeom prst="line">
              <a:avLst/>
            </a:prstGeom>
            <a:noFill/>
            <a:ln w="38100">
              <a:solidFill>
                <a:schemeClr val="tx1"/>
              </a:solidFill>
              <a:round/>
              <a:headEnd/>
              <a:tailEnd type="triangle" w="med" len="med"/>
            </a:ln>
          </p:spPr>
          <p:txBody>
            <a:bodyPr/>
            <a:lstStyle/>
            <a:p>
              <a:endParaRPr lang="en-IN"/>
            </a:p>
          </p:txBody>
        </p:sp>
        <p:sp>
          <p:nvSpPr>
            <p:cNvPr id="7" name="Rectangle 11"/>
            <p:cNvSpPr>
              <a:spLocks noChangeArrowheads="1"/>
            </p:cNvSpPr>
            <p:nvPr/>
          </p:nvSpPr>
          <p:spPr bwMode="auto">
            <a:xfrm>
              <a:off x="1380" y="2226"/>
              <a:ext cx="774" cy="192"/>
            </a:xfrm>
            <a:prstGeom prst="rect">
              <a:avLst/>
            </a:prstGeom>
            <a:noFill/>
            <a:ln w="9525">
              <a:noFill/>
              <a:miter lim="800000"/>
              <a:headEnd/>
              <a:tailEnd/>
            </a:ln>
          </p:spPr>
          <p:txBody>
            <a:bodyPr wrap="none">
              <a:spAutoFit/>
            </a:bodyPr>
            <a:lstStyle/>
            <a:p>
              <a:r>
                <a:rPr lang="en-US" sz="1400"/>
                <a:t>After sending</a:t>
              </a:r>
            </a:p>
          </p:txBody>
        </p:sp>
      </p:grpSp>
      <p:pic>
        <p:nvPicPr>
          <p:cNvPr id="8" name="Picture 19" descr="peppers3"/>
          <p:cNvPicPr>
            <a:picLocks noChangeAspect="1" noChangeArrowheads="1"/>
          </p:cNvPicPr>
          <p:nvPr/>
        </p:nvPicPr>
        <p:blipFill>
          <a:blip r:embed="rId3"/>
          <a:srcRect/>
          <a:stretch>
            <a:fillRect/>
          </a:stretch>
        </p:blipFill>
        <p:spPr bwMode="auto">
          <a:xfrm>
            <a:off x="3657600" y="1524000"/>
            <a:ext cx="1362075" cy="1571625"/>
          </a:xfrm>
          <a:prstGeom prst="rect">
            <a:avLst/>
          </a:prstGeom>
          <a:noFill/>
          <a:ln w="9525">
            <a:noFill/>
            <a:miter lim="800000"/>
            <a:headEnd/>
            <a:tailEnd/>
          </a:ln>
        </p:spPr>
      </p:pic>
      <p:pic>
        <p:nvPicPr>
          <p:cNvPr id="9" name="Picture 20" descr="peppers4"/>
          <p:cNvPicPr>
            <a:picLocks noChangeAspect="1" noChangeArrowheads="1"/>
          </p:cNvPicPr>
          <p:nvPr/>
        </p:nvPicPr>
        <p:blipFill>
          <a:blip r:embed="rId4"/>
          <a:srcRect/>
          <a:stretch>
            <a:fillRect/>
          </a:stretch>
        </p:blipFill>
        <p:spPr bwMode="auto">
          <a:xfrm>
            <a:off x="5562600" y="1524000"/>
            <a:ext cx="1362075" cy="1571625"/>
          </a:xfrm>
          <a:prstGeom prst="rect">
            <a:avLst/>
          </a:prstGeom>
          <a:noFill/>
          <a:ln w="9525">
            <a:noFill/>
            <a:miter lim="800000"/>
            <a:headEnd/>
            <a:tailEnd/>
          </a:ln>
        </p:spPr>
      </p:pic>
      <p:sp>
        <p:nvSpPr>
          <p:cNvPr id="10" name="Rectangle 9"/>
          <p:cNvSpPr/>
          <p:nvPr/>
        </p:nvSpPr>
        <p:spPr>
          <a:xfrm>
            <a:off x="3759758" y="3244334"/>
            <a:ext cx="1624484" cy="369332"/>
          </a:xfrm>
          <a:prstGeom prst="rect">
            <a:avLst/>
          </a:prstGeom>
        </p:spPr>
        <p:txBody>
          <a:bodyPr wrap="none">
            <a:spAutoFit/>
          </a:bodyPr>
          <a:lstStyle/>
          <a:p>
            <a:pPr>
              <a:spcBef>
                <a:spcPct val="50000"/>
              </a:spcBef>
            </a:pPr>
            <a:r>
              <a:rPr lang="en-US" dirty="0" smtClean="0"/>
              <a:t>3</a:t>
            </a:r>
            <a:r>
              <a:rPr lang="en-US" baseline="30000" dirty="0" smtClean="0"/>
              <a:t>rd</a:t>
            </a:r>
            <a:r>
              <a:rPr lang="en-US" dirty="0" smtClean="0"/>
              <a:t>-5</a:t>
            </a:r>
            <a:r>
              <a:rPr lang="en-US" baseline="30000" dirty="0" smtClean="0"/>
              <a:t>th</a:t>
            </a:r>
            <a:r>
              <a:rPr lang="en-US" dirty="0" smtClean="0"/>
              <a:t> AC </a:t>
            </a:r>
            <a:r>
              <a:rPr lang="en-US" dirty="0" err="1" smtClean="0"/>
              <a:t>coeff</a:t>
            </a:r>
            <a:r>
              <a:rPr lang="en-US" dirty="0" smtClean="0"/>
              <a:t>.</a:t>
            </a:r>
            <a:endParaRPr lang="en-US" dirty="0"/>
          </a:p>
        </p:txBody>
      </p:sp>
      <p:sp>
        <p:nvSpPr>
          <p:cNvPr id="11" name="Rectangle 10"/>
          <p:cNvSpPr/>
          <p:nvPr/>
        </p:nvSpPr>
        <p:spPr>
          <a:xfrm>
            <a:off x="5562600" y="3276600"/>
            <a:ext cx="1677895" cy="369332"/>
          </a:xfrm>
          <a:prstGeom prst="rect">
            <a:avLst/>
          </a:prstGeom>
        </p:spPr>
        <p:txBody>
          <a:bodyPr wrap="none">
            <a:spAutoFit/>
          </a:bodyPr>
          <a:lstStyle/>
          <a:p>
            <a:pPr algn="ctr">
              <a:spcBef>
                <a:spcPct val="50000"/>
              </a:spcBef>
            </a:pPr>
            <a:r>
              <a:rPr lang="en-US" dirty="0" smtClean="0"/>
              <a:t>6</a:t>
            </a:r>
            <a:r>
              <a:rPr lang="en-US" baseline="30000" dirty="0" smtClean="0"/>
              <a:t>th</a:t>
            </a:r>
            <a:r>
              <a:rPr lang="en-US" dirty="0" smtClean="0"/>
              <a:t> -9</a:t>
            </a:r>
            <a:r>
              <a:rPr lang="en-US" baseline="30000" dirty="0" smtClean="0"/>
              <a:t>th</a:t>
            </a:r>
            <a:r>
              <a:rPr lang="en-US" dirty="0" smtClean="0"/>
              <a:t> AC </a:t>
            </a:r>
            <a:r>
              <a:rPr lang="en-US" dirty="0" err="1" smtClean="0"/>
              <a:t>coeff</a:t>
            </a:r>
            <a:r>
              <a:rPr lang="en-US" dirty="0" smtClean="0"/>
              <a:t>.</a:t>
            </a:r>
            <a:endParaRPr lang="en-US" dirty="0"/>
          </a:p>
        </p:txBody>
      </p:sp>
      <p:pic>
        <p:nvPicPr>
          <p:cNvPr id="12" name="Picture 21" descr="peppers5"/>
          <p:cNvPicPr>
            <a:picLocks noChangeAspect="1" noChangeArrowheads="1"/>
          </p:cNvPicPr>
          <p:nvPr/>
        </p:nvPicPr>
        <p:blipFill>
          <a:blip r:embed="rId5"/>
          <a:srcRect/>
          <a:stretch>
            <a:fillRect/>
          </a:stretch>
        </p:blipFill>
        <p:spPr bwMode="auto">
          <a:xfrm>
            <a:off x="7315200" y="1600200"/>
            <a:ext cx="1362075" cy="1571625"/>
          </a:xfrm>
          <a:prstGeom prst="rect">
            <a:avLst/>
          </a:prstGeom>
          <a:noFill/>
          <a:ln w="9525">
            <a:noFill/>
            <a:miter lim="800000"/>
            <a:headEnd/>
            <a:tailEnd/>
          </a:ln>
        </p:spPr>
      </p:pic>
      <p:sp>
        <p:nvSpPr>
          <p:cNvPr id="13" name="Rectangle 12"/>
          <p:cNvSpPr/>
          <p:nvPr/>
        </p:nvSpPr>
        <p:spPr>
          <a:xfrm>
            <a:off x="7232066" y="3276600"/>
            <a:ext cx="1911934" cy="369332"/>
          </a:xfrm>
          <a:prstGeom prst="rect">
            <a:avLst/>
          </a:prstGeom>
        </p:spPr>
        <p:txBody>
          <a:bodyPr wrap="none">
            <a:spAutoFit/>
          </a:bodyPr>
          <a:lstStyle/>
          <a:p>
            <a:pPr algn="ctr">
              <a:spcBef>
                <a:spcPct val="50000"/>
              </a:spcBef>
            </a:pPr>
            <a:r>
              <a:rPr lang="en-US" dirty="0" smtClean="0"/>
              <a:t>10</a:t>
            </a:r>
            <a:r>
              <a:rPr lang="en-US" baseline="30000" dirty="0" smtClean="0"/>
              <a:t>th</a:t>
            </a:r>
            <a:r>
              <a:rPr lang="en-US" dirty="0" smtClean="0"/>
              <a:t> -15</a:t>
            </a:r>
            <a:r>
              <a:rPr lang="en-US" baseline="30000" dirty="0" smtClean="0"/>
              <a:t>th</a:t>
            </a:r>
            <a:r>
              <a:rPr lang="en-US" dirty="0" smtClean="0"/>
              <a:t> AC </a:t>
            </a:r>
            <a:r>
              <a:rPr lang="en-US" dirty="0" err="1" smtClean="0"/>
              <a:t>coeff</a:t>
            </a:r>
            <a:r>
              <a:rPr lang="en-US" dirty="0" smtClean="0"/>
              <a:t>.</a:t>
            </a:r>
            <a:endParaRPr lang="en-US" dirty="0"/>
          </a:p>
        </p:txBody>
      </p:sp>
      <p:pic>
        <p:nvPicPr>
          <p:cNvPr id="14" name="Picture 22" descr="peppers6"/>
          <p:cNvPicPr>
            <a:picLocks noChangeAspect="1" noChangeArrowheads="1"/>
          </p:cNvPicPr>
          <p:nvPr/>
        </p:nvPicPr>
        <p:blipFill>
          <a:blip r:embed="rId6"/>
          <a:srcRect/>
          <a:stretch>
            <a:fillRect/>
          </a:stretch>
        </p:blipFill>
        <p:spPr bwMode="auto">
          <a:xfrm>
            <a:off x="3886200" y="4038600"/>
            <a:ext cx="1362075" cy="1571625"/>
          </a:xfrm>
          <a:prstGeom prst="rect">
            <a:avLst/>
          </a:prstGeom>
          <a:noFill/>
          <a:ln w="9525">
            <a:noFill/>
            <a:miter lim="800000"/>
            <a:headEnd/>
            <a:tailEnd/>
          </a:ln>
        </p:spPr>
      </p:pic>
      <p:sp>
        <p:nvSpPr>
          <p:cNvPr id="15" name="Rectangle 14"/>
          <p:cNvSpPr/>
          <p:nvPr/>
        </p:nvSpPr>
        <p:spPr>
          <a:xfrm>
            <a:off x="3505200" y="5791200"/>
            <a:ext cx="1911934" cy="369332"/>
          </a:xfrm>
          <a:prstGeom prst="rect">
            <a:avLst/>
          </a:prstGeom>
        </p:spPr>
        <p:txBody>
          <a:bodyPr wrap="none">
            <a:spAutoFit/>
          </a:bodyPr>
          <a:lstStyle/>
          <a:p>
            <a:pPr algn="ctr">
              <a:spcBef>
                <a:spcPct val="50000"/>
              </a:spcBef>
            </a:pPr>
            <a:r>
              <a:rPr lang="en-US" dirty="0" smtClean="0"/>
              <a:t>16</a:t>
            </a:r>
            <a:r>
              <a:rPr lang="en-US" baseline="30000" dirty="0" smtClean="0"/>
              <a:t>th</a:t>
            </a:r>
            <a:r>
              <a:rPr lang="en-US" dirty="0" smtClean="0"/>
              <a:t> -20</a:t>
            </a:r>
            <a:r>
              <a:rPr lang="en-US" baseline="30000" dirty="0" smtClean="0"/>
              <a:t>th</a:t>
            </a:r>
            <a:r>
              <a:rPr lang="en-US" dirty="0" smtClean="0"/>
              <a:t> AC </a:t>
            </a:r>
            <a:r>
              <a:rPr lang="en-US" dirty="0" err="1" smtClean="0"/>
              <a:t>coeff</a:t>
            </a:r>
            <a:r>
              <a:rPr lang="en-US" dirty="0" smtClean="0"/>
              <a:t>.</a:t>
            </a:r>
            <a:endParaRPr lang="en-US" dirty="0"/>
          </a:p>
        </p:txBody>
      </p:sp>
      <p:pic>
        <p:nvPicPr>
          <p:cNvPr id="16" name="Picture 23" descr="peppers7"/>
          <p:cNvPicPr>
            <a:picLocks noChangeAspect="1" noChangeArrowheads="1"/>
          </p:cNvPicPr>
          <p:nvPr/>
        </p:nvPicPr>
        <p:blipFill>
          <a:blip r:embed="rId7"/>
          <a:srcRect/>
          <a:stretch>
            <a:fillRect/>
          </a:stretch>
        </p:blipFill>
        <p:spPr bwMode="auto">
          <a:xfrm>
            <a:off x="5638800" y="4038600"/>
            <a:ext cx="1362075" cy="1571625"/>
          </a:xfrm>
          <a:prstGeom prst="rect">
            <a:avLst/>
          </a:prstGeom>
          <a:noFill/>
          <a:ln w="9525">
            <a:noFill/>
            <a:miter lim="800000"/>
            <a:headEnd/>
            <a:tailEnd/>
          </a:ln>
        </p:spPr>
      </p:pic>
      <p:sp>
        <p:nvSpPr>
          <p:cNvPr id="17" name="Rectangle 16"/>
          <p:cNvSpPr/>
          <p:nvPr/>
        </p:nvSpPr>
        <p:spPr>
          <a:xfrm>
            <a:off x="5410200" y="5791200"/>
            <a:ext cx="1911934" cy="369332"/>
          </a:xfrm>
          <a:prstGeom prst="rect">
            <a:avLst/>
          </a:prstGeom>
        </p:spPr>
        <p:txBody>
          <a:bodyPr wrap="none">
            <a:spAutoFit/>
          </a:bodyPr>
          <a:lstStyle/>
          <a:p>
            <a:pPr algn="ctr">
              <a:spcBef>
                <a:spcPct val="50000"/>
              </a:spcBef>
            </a:pPr>
            <a:r>
              <a:rPr lang="en-US" dirty="0" smtClean="0"/>
              <a:t>20</a:t>
            </a:r>
            <a:r>
              <a:rPr lang="en-US" baseline="30000" dirty="0" smtClean="0"/>
              <a:t>th</a:t>
            </a:r>
            <a:r>
              <a:rPr lang="en-US" dirty="0" smtClean="0"/>
              <a:t> -30</a:t>
            </a:r>
            <a:r>
              <a:rPr lang="en-US" baseline="30000" dirty="0" smtClean="0"/>
              <a:t>th</a:t>
            </a:r>
            <a:r>
              <a:rPr lang="en-US" dirty="0" smtClean="0"/>
              <a:t> AC </a:t>
            </a:r>
            <a:r>
              <a:rPr lang="en-US" dirty="0" err="1" smtClean="0"/>
              <a:t>coeff</a:t>
            </a:r>
            <a:r>
              <a:rPr lang="en-US" dirty="0" smtClean="0"/>
              <a:t>.</a:t>
            </a:r>
            <a:endParaRPr lang="en-US" dirty="0"/>
          </a:p>
        </p:txBody>
      </p:sp>
      <p:pic>
        <p:nvPicPr>
          <p:cNvPr id="18" name="Picture 24" descr="peppers8"/>
          <p:cNvPicPr>
            <a:picLocks noChangeAspect="1" noChangeArrowheads="1"/>
          </p:cNvPicPr>
          <p:nvPr/>
        </p:nvPicPr>
        <p:blipFill>
          <a:blip r:embed="rId8"/>
          <a:srcRect/>
          <a:stretch>
            <a:fillRect/>
          </a:stretch>
        </p:blipFill>
        <p:spPr bwMode="auto">
          <a:xfrm>
            <a:off x="7315200" y="4038600"/>
            <a:ext cx="1362075" cy="1571625"/>
          </a:xfrm>
          <a:prstGeom prst="rect">
            <a:avLst/>
          </a:prstGeom>
          <a:noFill/>
          <a:ln w="9525">
            <a:noFill/>
            <a:miter lim="800000"/>
            <a:headEnd/>
            <a:tailEnd/>
          </a:ln>
        </p:spPr>
      </p:pic>
      <p:sp>
        <p:nvSpPr>
          <p:cNvPr id="19" name="Rectangle 18"/>
          <p:cNvSpPr/>
          <p:nvPr/>
        </p:nvSpPr>
        <p:spPr>
          <a:xfrm>
            <a:off x="7232066" y="5791200"/>
            <a:ext cx="1911934" cy="369332"/>
          </a:xfrm>
          <a:prstGeom prst="rect">
            <a:avLst/>
          </a:prstGeom>
        </p:spPr>
        <p:txBody>
          <a:bodyPr wrap="none">
            <a:spAutoFit/>
          </a:bodyPr>
          <a:lstStyle/>
          <a:p>
            <a:pPr algn="ctr">
              <a:spcBef>
                <a:spcPct val="50000"/>
              </a:spcBef>
            </a:pPr>
            <a:r>
              <a:rPr lang="en-US" dirty="0" smtClean="0"/>
              <a:t>30</a:t>
            </a:r>
            <a:r>
              <a:rPr lang="en-US" baseline="30000" dirty="0" smtClean="0"/>
              <a:t>th</a:t>
            </a:r>
            <a:r>
              <a:rPr lang="en-US" dirty="0" smtClean="0"/>
              <a:t> -40</a:t>
            </a:r>
            <a:r>
              <a:rPr lang="en-US" baseline="30000" dirty="0" smtClean="0"/>
              <a:t>th</a:t>
            </a:r>
            <a:r>
              <a:rPr lang="en-US" dirty="0" smtClean="0"/>
              <a:t> AC </a:t>
            </a:r>
            <a:r>
              <a:rPr lang="en-US" dirty="0" err="1" smtClean="0"/>
              <a:t>coeff</a:t>
            </a:r>
            <a:r>
              <a:rPr lang="en-US" dirty="0" smtClean="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Left)">
                                      <p:cBhvr>
                                        <p:cTn id="7" dur="500"/>
                                        <p:tgtEl>
                                          <p:spTgt spid="9"/>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slide(fromLeft)">
                                      <p:cBhvr>
                                        <p:cTn id="11" dur="500"/>
                                        <p:tgtEl>
                                          <p:spTgt spid="12"/>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slide(fromLeft)">
                                      <p:cBhvr>
                                        <p:cTn id="15" dur="500"/>
                                        <p:tgtEl>
                                          <p:spTgt spid="14"/>
                                        </p:tgtEl>
                                      </p:cBhvr>
                                    </p:animEffect>
                                  </p:childTnLst>
                                </p:cTn>
                              </p:par>
                            </p:childTnLst>
                          </p:cTn>
                        </p:par>
                        <p:par>
                          <p:cTn id="16" fill="hold">
                            <p:stCondLst>
                              <p:cond delay="1500"/>
                            </p:stCondLst>
                            <p:childTnLst>
                              <p:par>
                                <p:cTn id="17" presetID="1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slide(fromLeft)">
                                      <p:cBhvr>
                                        <p:cTn id="19" dur="500"/>
                                        <p:tgtEl>
                                          <p:spTgt spid="16"/>
                                        </p:tgtEl>
                                      </p:cBhvr>
                                    </p:animEffect>
                                  </p:childTnLst>
                                </p:cTn>
                              </p:par>
                            </p:childTnLst>
                          </p:cTn>
                        </p:par>
                        <p:par>
                          <p:cTn id="20" fill="hold">
                            <p:stCondLst>
                              <p:cond delay="2000"/>
                            </p:stCondLst>
                            <p:childTnLst>
                              <p:par>
                                <p:cTn id="21" presetID="12" presetClass="entr" presetSubtype="8"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slide(fromLeft)">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305800" cy="6248400"/>
          </a:xfrm>
        </p:spPr>
        <p:txBody>
          <a:bodyPr/>
          <a:lstStyle/>
          <a:p>
            <a:pPr marL="342900" lvl="1" indent="-342900">
              <a:buFont typeface="Arial" pitchFamily="34" charset="0"/>
              <a:buChar char="•"/>
            </a:pPr>
            <a:r>
              <a:rPr lang="en-US" sz="2400" b="1" dirty="0" smtClean="0"/>
              <a:t>Successive approximation</a:t>
            </a:r>
            <a:r>
              <a:rPr lang="en-US" sz="2400" i="1" dirty="0" smtClean="0"/>
              <a:t>:</a:t>
            </a:r>
            <a:r>
              <a:rPr lang="en-US" dirty="0" smtClean="0"/>
              <a:t> </a:t>
            </a:r>
          </a:p>
          <a:p>
            <a:pPr marL="342900" lvl="1" indent="-342900">
              <a:buNone/>
            </a:pPr>
            <a:endParaRPr lang="en-US" sz="1400" dirty="0" smtClean="0"/>
          </a:p>
          <a:p>
            <a:pPr marL="342900" lvl="1" indent="-342900" algn="just">
              <a:buFont typeface="Arial" pitchFamily="34" charset="0"/>
              <a:buChar char="•"/>
            </a:pPr>
            <a:r>
              <a:rPr lang="en-US" sz="2000" dirty="0" smtClean="0"/>
              <a:t>In this way all the coefficients are sent in each run but single bits are differentiated according to their significance. The MSB bits are encoded first and then the LSB.</a:t>
            </a:r>
          </a:p>
          <a:p>
            <a:pPr marL="342900" lvl="1" indent="-342900" algn="just">
              <a:buFont typeface="Arial" pitchFamily="34" charset="0"/>
              <a:buChar char="•"/>
            </a:pPr>
            <a:r>
              <a:rPr lang="en-US" sz="2000" dirty="0" smtClean="0"/>
              <a:t>For example, To encode the coefficient 13(1101), 8(1000) is encoded in the first run, 4(100) is encoded in the second run, 0(00) is encoded in the third run and 1(1) is encoded in the fourth run.</a:t>
            </a:r>
          </a:p>
          <a:p>
            <a:pPr marL="342900" lvl="1" indent="-342900" algn="just">
              <a:buFont typeface="Arial" pitchFamily="34" charset="0"/>
              <a:buChar char="•"/>
            </a:pPr>
            <a:r>
              <a:rPr lang="en-US" sz="2000" dirty="0" smtClean="0"/>
              <a:t>So, the picture is refined gradually.</a:t>
            </a:r>
          </a:p>
          <a:p>
            <a:pPr algn="just"/>
            <a:r>
              <a:rPr lang="en-US" sz="2000" dirty="0" smtClean="0"/>
              <a:t>So, image display in this mode may be sequential or Progressive, bits per sample may be 8 or 12 and Entropy coding may be Huffman or arithmetic.</a:t>
            </a:r>
          </a:p>
          <a:p>
            <a:pPr algn="just"/>
            <a:r>
              <a:rPr lang="en-US" sz="2000" dirty="0" smtClean="0"/>
              <a:t>Arithmetic entropy coding can be used in expanded mode.</a:t>
            </a:r>
          </a:p>
          <a:p>
            <a:pPr algn="just"/>
            <a:r>
              <a:rPr lang="en-US" sz="2000" dirty="0" smtClean="0"/>
              <a:t>Arithmetic coding automatically adapts itself to the statistical characteristics of an image and thus requires no tables from the application.</a:t>
            </a:r>
          </a:p>
          <a:p>
            <a:pPr algn="just"/>
            <a:r>
              <a:rPr lang="en-US" sz="2000" dirty="0" smtClean="0"/>
              <a:t> This leads to 12 alternative processing modes.</a:t>
            </a:r>
          </a:p>
          <a:p>
            <a:pPr marL="342900" lvl="1" indent="-342900">
              <a:buNone/>
            </a:pPr>
            <a:endParaRPr lang="en-US" sz="2000" dirty="0" smtClean="0"/>
          </a:p>
          <a:p>
            <a:pPr>
              <a:buNone/>
            </a:pPr>
            <a:endParaRPr lang="en-I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81000"/>
            <a:ext cx="8229600" cy="3505200"/>
          </a:xfrm>
        </p:spPr>
        <p:txBody>
          <a:bodyPr>
            <a:normAutofit/>
          </a:bodyPr>
          <a:lstStyle/>
          <a:p>
            <a:r>
              <a:rPr lang="en-IN" dirty="0" smtClean="0"/>
              <a:t>Examples specify continuous media</a:t>
            </a:r>
          </a:p>
          <a:p>
            <a:r>
              <a:rPr lang="en-US" sz="2400" dirty="0" smtClean="0"/>
              <a:t>Derive the storage required for one second of playback</a:t>
            </a:r>
            <a:endParaRPr lang="en-IN" sz="2400" dirty="0" smtClean="0"/>
          </a:p>
          <a:p>
            <a:pPr>
              <a:buNone/>
            </a:pPr>
            <a:endParaRPr lang="en-IN" sz="1600" dirty="0" smtClean="0"/>
          </a:p>
          <a:p>
            <a:pPr marL="514350" indent="-514350">
              <a:buAutoNum type="arabicPeriod"/>
            </a:pPr>
            <a:r>
              <a:rPr lang="en-IN" sz="2600" dirty="0" smtClean="0"/>
              <a:t>Uncompressed speech of telephone quality is sampled at 8kHz and quantized using 8bit per sample, yielding a data stream of 64Kbit/s.</a:t>
            </a:r>
          </a:p>
          <a:p>
            <a:pPr marL="457200" indent="-457200">
              <a:buNone/>
            </a:pPr>
            <a:r>
              <a:rPr lang="en-IN" sz="2000" dirty="0" smtClean="0"/>
              <a:t>            </a:t>
            </a:r>
          </a:p>
        </p:txBody>
      </p:sp>
      <p:pic>
        <p:nvPicPr>
          <p:cNvPr id="2051" name="Picture 3"/>
          <p:cNvPicPr>
            <a:picLocks noChangeAspect="1" noChangeArrowheads="1"/>
          </p:cNvPicPr>
          <p:nvPr/>
        </p:nvPicPr>
        <p:blipFill>
          <a:blip r:embed="rId2"/>
          <a:srcRect/>
          <a:stretch>
            <a:fillRect/>
          </a:stretch>
        </p:blipFill>
        <p:spPr bwMode="auto">
          <a:xfrm>
            <a:off x="1143000" y="2971800"/>
            <a:ext cx="5257800" cy="10668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914400" y="5029200"/>
            <a:ext cx="7010400" cy="1524000"/>
          </a:xfrm>
          <a:prstGeom prst="rect">
            <a:avLst/>
          </a:prstGeom>
          <a:noFill/>
          <a:ln w="9525">
            <a:noFill/>
            <a:miter lim="800000"/>
            <a:headEnd/>
            <a:tailEnd/>
          </a:ln>
          <a:effectLst/>
        </p:spPr>
      </p:pic>
      <p:sp>
        <p:nvSpPr>
          <p:cNvPr id="10" name="TextBox 9"/>
          <p:cNvSpPr txBox="1"/>
          <p:nvPr/>
        </p:nvSpPr>
        <p:spPr>
          <a:xfrm>
            <a:off x="381000" y="4038600"/>
            <a:ext cx="7467600" cy="830997"/>
          </a:xfrm>
          <a:prstGeom prst="rect">
            <a:avLst/>
          </a:prstGeom>
          <a:noFill/>
        </p:spPr>
        <p:txBody>
          <a:bodyPr wrap="square" rtlCol="0">
            <a:spAutoFit/>
          </a:bodyPr>
          <a:lstStyle/>
          <a:p>
            <a:r>
              <a:rPr lang="en-IN" sz="2400" dirty="0" smtClean="0"/>
              <a:t>2. An uncompressed stereo audio signal of CD quality is sampled at 44.1kHZ and quantized using 16 bits.</a:t>
            </a:r>
            <a:endParaRPr lang="en-IN"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500" fill="hold"/>
                                        <p:tgtEl>
                                          <p:spTgt spid="2051"/>
                                        </p:tgtEl>
                                        <p:attrNameLst>
                                          <p:attrName>ppt_x</p:attrName>
                                        </p:attrNameLst>
                                      </p:cBhvr>
                                      <p:tavLst>
                                        <p:tav tm="0">
                                          <p:val>
                                            <p:strVal val="#ppt_x"/>
                                          </p:val>
                                        </p:tav>
                                        <p:tav tm="100000">
                                          <p:val>
                                            <p:strVal val="#ppt_x"/>
                                          </p:val>
                                        </p:tav>
                                      </p:tavLst>
                                    </p:anim>
                                    <p:anim calcmode="lin" valueType="num">
                                      <p:cBhvr additive="base">
                                        <p:cTn id="8"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anim calcmode="lin" valueType="num">
                                      <p:cBhvr additive="base">
                                        <p:cTn id="13" dur="500" fill="hold"/>
                                        <p:tgtEl>
                                          <p:spTgt spid="2052"/>
                                        </p:tgtEl>
                                        <p:attrNameLst>
                                          <p:attrName>ppt_x</p:attrName>
                                        </p:attrNameLst>
                                      </p:cBhvr>
                                      <p:tavLst>
                                        <p:tav tm="0">
                                          <p:val>
                                            <p:strVal val="#ppt_x"/>
                                          </p:val>
                                        </p:tav>
                                        <p:tav tm="100000">
                                          <p:val>
                                            <p:strVal val="#ppt_x"/>
                                          </p:val>
                                        </p:tav>
                                      </p:tavLst>
                                    </p:anim>
                                    <p:anim calcmode="lin" valueType="num">
                                      <p:cBhvr additive="base">
                                        <p:cTn id="14"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graphicFrame>
        <p:nvGraphicFramePr>
          <p:cNvPr id="4" name="Group 324"/>
          <p:cNvGraphicFramePr>
            <a:graphicFrameLocks/>
          </p:cNvGraphicFramePr>
          <p:nvPr/>
        </p:nvGraphicFramePr>
        <p:xfrm>
          <a:off x="1752600" y="1219200"/>
          <a:ext cx="5334000" cy="4419596"/>
        </p:xfrm>
        <a:graphic>
          <a:graphicData uri="http://schemas.openxmlformats.org/drawingml/2006/table">
            <a:tbl>
              <a:tblPr/>
              <a:tblGrid>
                <a:gridCol w="1778000"/>
                <a:gridCol w="1778000"/>
                <a:gridCol w="1778000"/>
              </a:tblGrid>
              <a:tr h="33132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Image Display</a:t>
                      </a:r>
                      <a:endParaRPr kumimoji="0" lang="en-US" sz="1800" b="0"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CF0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Bits Per Sample</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CF0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Entropy Encoding</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CF0E1"/>
                    </a:solidFill>
                  </a:tcPr>
                </a:tc>
              </a:tr>
              <a:tr h="33132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Sequential</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8</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Huffman Coding</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132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Sequential</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8</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Arithmetic Coding</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132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Sequential</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12</a:t>
                      </a:r>
                      <a:endParaRPr kumimoji="0" lang="en-US" sz="1800" b="0"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Huffman Coding</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132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Sequential</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Arithmetic Coding</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51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Progressive Successive</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8</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Huffman Coding</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51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Progressive Spectral</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8</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Huffman Coding</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51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Progressive Successive</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8</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Arithmetic Coding</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704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Progressive Spectral</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8</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Arithmetic Coding</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51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Progressive Successive</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Huffman Coding</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51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Progressive Spectral</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Huffman Coding</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51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Progressive Successive</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Arithmetic Coding</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51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Progressive Spectral</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a:t>
                      </a: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Arithmetic Coding</a:t>
                      </a:r>
                      <a:endParaRPr kumimoji="0" lang="en-US" sz="1800" b="0"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
          </a:xfrm>
        </p:spPr>
        <p:txBody>
          <a:bodyPr/>
          <a:lstStyle/>
          <a:p>
            <a:r>
              <a:rPr lang="en-IN" b="1" dirty="0" smtClean="0">
                <a:solidFill>
                  <a:srgbClr val="7030A0"/>
                </a:solidFill>
              </a:rPr>
              <a:t>Lossless Mode</a:t>
            </a:r>
          </a:p>
          <a:p>
            <a:endParaRPr lang="en-IN" sz="2000" dirty="0"/>
          </a:p>
        </p:txBody>
      </p:sp>
      <p:pic>
        <p:nvPicPr>
          <p:cNvPr id="1027" name="Picture 3"/>
          <p:cNvPicPr>
            <a:picLocks noChangeAspect="1" noChangeArrowheads="1"/>
          </p:cNvPicPr>
          <p:nvPr/>
        </p:nvPicPr>
        <p:blipFill>
          <a:blip r:embed="rId2"/>
          <a:srcRect/>
          <a:stretch>
            <a:fillRect/>
          </a:stretch>
        </p:blipFill>
        <p:spPr bwMode="auto">
          <a:xfrm>
            <a:off x="1371600" y="1676400"/>
            <a:ext cx="6096000" cy="2667000"/>
          </a:xfrm>
          <a:prstGeom prst="rect">
            <a:avLst/>
          </a:prstGeom>
          <a:noFill/>
          <a:ln w="9525">
            <a:noFill/>
            <a:miter lim="800000"/>
            <a:headEnd/>
            <a:tailEnd/>
          </a:ln>
          <a:effectLst/>
        </p:spPr>
      </p:pic>
      <p:sp>
        <p:nvSpPr>
          <p:cNvPr id="7" name="Rectangle 6"/>
          <p:cNvSpPr/>
          <p:nvPr/>
        </p:nvSpPr>
        <p:spPr>
          <a:xfrm>
            <a:off x="2209800" y="4572000"/>
            <a:ext cx="5334000" cy="369332"/>
          </a:xfrm>
          <a:prstGeom prst="rect">
            <a:avLst/>
          </a:prstGeom>
        </p:spPr>
        <p:txBody>
          <a:bodyPr wrap="square">
            <a:spAutoFit/>
          </a:bodyPr>
          <a:lstStyle/>
          <a:p>
            <a:r>
              <a:rPr lang="en-IN" dirty="0" smtClean="0"/>
              <a:t>Fig.  Lossless mode, based on prediction.</a:t>
            </a:r>
            <a:endParaRPr lang="en-IN"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2209800"/>
          </a:xfrm>
        </p:spPr>
        <p:txBody>
          <a:bodyPr>
            <a:normAutofit/>
          </a:bodyPr>
          <a:lstStyle/>
          <a:p>
            <a:r>
              <a:rPr lang="en-US" sz="2000" dirty="0" smtClean="0"/>
              <a:t>Data units of single pixels are taken for image preparation.</a:t>
            </a:r>
          </a:p>
          <a:p>
            <a:r>
              <a:rPr lang="en-US" sz="2000" dirty="0" smtClean="0"/>
              <a:t>Any precision between 2 and 16 bits per pixel can be used</a:t>
            </a:r>
          </a:p>
          <a:p>
            <a:r>
              <a:rPr lang="en-US" sz="2000" dirty="0" smtClean="0"/>
              <a:t>Image processing and quantization use a </a:t>
            </a:r>
            <a:r>
              <a:rPr lang="en-US" sz="2000" b="1" dirty="0" smtClean="0">
                <a:solidFill>
                  <a:srgbClr val="00B0F0"/>
                </a:solidFill>
              </a:rPr>
              <a:t>predictive technique</a:t>
            </a:r>
            <a:r>
              <a:rPr lang="en-US" sz="2000" dirty="0" smtClean="0"/>
              <a:t>. </a:t>
            </a:r>
          </a:p>
          <a:p>
            <a:r>
              <a:rPr lang="en-US" sz="2000" dirty="0" smtClean="0"/>
              <a:t>For each pixel X, one of eight possible predictions is selected. The selection criterion is a prediction that is as good as possible.</a:t>
            </a:r>
          </a:p>
          <a:p>
            <a:pPr>
              <a:buNone/>
            </a:pPr>
            <a:endParaRPr lang="en-IN" dirty="0"/>
          </a:p>
        </p:txBody>
      </p:sp>
      <p:graphicFrame>
        <p:nvGraphicFramePr>
          <p:cNvPr id="4" name="Group 224"/>
          <p:cNvGraphicFramePr>
            <a:graphicFrameLocks/>
          </p:cNvGraphicFramePr>
          <p:nvPr/>
        </p:nvGraphicFramePr>
        <p:xfrm>
          <a:off x="1066800" y="2819400"/>
          <a:ext cx="2133600" cy="1398905"/>
        </p:xfrm>
        <a:graphic>
          <a:graphicData uri="http://schemas.openxmlformats.org/drawingml/2006/table">
            <a:tbl>
              <a:tblPr/>
              <a:tblGrid>
                <a:gridCol w="409575"/>
                <a:gridCol w="436563"/>
                <a:gridCol w="401637"/>
                <a:gridCol w="442913"/>
                <a:gridCol w="442912"/>
              </a:tblGrid>
              <a:tr h="301625">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36525">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C</a:t>
                      </a: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B</a:t>
                      </a: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36525">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A</a:t>
                      </a: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X</a:t>
                      </a:r>
                      <a:endParaRPr kumimoji="0" lang="en-US" sz="1200" b="0"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4950">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36525">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 name="Rectangle 4"/>
          <p:cNvSpPr/>
          <p:nvPr/>
        </p:nvSpPr>
        <p:spPr>
          <a:xfrm>
            <a:off x="228600" y="4724400"/>
            <a:ext cx="4800600" cy="369332"/>
          </a:xfrm>
          <a:prstGeom prst="rect">
            <a:avLst/>
          </a:prstGeom>
        </p:spPr>
        <p:txBody>
          <a:bodyPr wrap="square">
            <a:spAutoFit/>
          </a:bodyPr>
          <a:lstStyle/>
          <a:p>
            <a:r>
              <a:rPr lang="en-IN" dirty="0" smtClean="0"/>
              <a:t>Fig. Basis of prediction in lossless mode.</a:t>
            </a:r>
            <a:endParaRPr lang="en-IN" dirty="0"/>
          </a:p>
        </p:txBody>
      </p:sp>
      <p:graphicFrame>
        <p:nvGraphicFramePr>
          <p:cNvPr id="7" name="Group 118"/>
          <p:cNvGraphicFramePr>
            <a:graphicFrameLocks/>
          </p:cNvGraphicFramePr>
          <p:nvPr/>
        </p:nvGraphicFramePr>
        <p:xfrm>
          <a:off x="4876800" y="2438400"/>
          <a:ext cx="3352800" cy="3840480"/>
        </p:xfrm>
        <a:graphic>
          <a:graphicData uri="http://schemas.openxmlformats.org/drawingml/2006/table">
            <a:tbl>
              <a:tblPr/>
              <a:tblGrid>
                <a:gridCol w="1676400"/>
                <a:gridCol w="1676400"/>
              </a:tblGrid>
              <a:tr h="42672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Selection Value</a:t>
                      </a:r>
                      <a:endParaRPr kumimoji="0" lang="en-US" sz="1200" b="0"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Prediction</a:t>
                      </a: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672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a:t>
                      </a: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No Prediction</a:t>
                      </a: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672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a:t>
                      </a: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X=A</a:t>
                      </a: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672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a:t>
                      </a: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X=B</a:t>
                      </a: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672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3</a:t>
                      </a:r>
                      <a:endParaRPr kumimoji="0" lang="en-US" sz="1200" b="0"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X=C</a:t>
                      </a: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672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4</a:t>
                      </a:r>
                      <a:endParaRPr kumimoji="0" lang="en-US" sz="1200" b="0"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X=A+B-C</a:t>
                      </a: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672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5</a:t>
                      </a: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X=A+(B+C)/2</a:t>
                      </a: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672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6</a:t>
                      </a: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X=B+(A-C)/2</a:t>
                      </a: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672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7</a:t>
                      </a:r>
                      <a:endParaRPr kumimoji="0" lang="en-US" sz="12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X=(A+B)/2</a:t>
                      </a:r>
                      <a:endParaRPr kumimoji="0" lang="en-US" sz="1200" b="0"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8" name="Rectangle 7"/>
          <p:cNvSpPr/>
          <p:nvPr/>
        </p:nvSpPr>
        <p:spPr>
          <a:xfrm>
            <a:off x="4876800" y="6324600"/>
            <a:ext cx="3488071" cy="369332"/>
          </a:xfrm>
          <a:prstGeom prst="rect">
            <a:avLst/>
          </a:prstGeom>
        </p:spPr>
        <p:txBody>
          <a:bodyPr wrap="none">
            <a:spAutoFit/>
          </a:bodyPr>
          <a:lstStyle/>
          <a:p>
            <a:pPr>
              <a:spcBef>
                <a:spcPct val="50000"/>
              </a:spcBef>
            </a:pPr>
            <a:r>
              <a:rPr lang="en-US" dirty="0" smtClean="0"/>
              <a:t>Table. Predictors for lossless coding</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lstStyle/>
          <a:p>
            <a:r>
              <a:rPr lang="en-US" sz="2000" b="1" dirty="0" smtClean="0"/>
              <a:t>Entropy encoding</a:t>
            </a:r>
          </a:p>
          <a:p>
            <a:r>
              <a:rPr lang="en-US" sz="2000" dirty="0" smtClean="0"/>
              <a:t>The number of the chosen predictor, as well as the difference of the prediction to the actual value is passed to the entropy encoding step.</a:t>
            </a:r>
          </a:p>
          <a:p>
            <a:r>
              <a:rPr lang="en-US" sz="2000" dirty="0" smtClean="0"/>
              <a:t>Entropy encoding can use Huffman or arithmetic encoding techniques.</a:t>
            </a:r>
          </a:p>
          <a:p>
            <a:endParaRPr lang="en-IN"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00800"/>
          </a:xfrm>
        </p:spPr>
        <p:txBody>
          <a:bodyPr/>
          <a:lstStyle/>
          <a:p>
            <a:pPr>
              <a:lnSpc>
                <a:spcPct val="90000"/>
              </a:lnSpc>
            </a:pPr>
            <a:r>
              <a:rPr lang="en-US" sz="3600" b="1" dirty="0" smtClean="0">
                <a:solidFill>
                  <a:srgbClr val="7030A0"/>
                </a:solidFill>
              </a:rPr>
              <a:t>Hierarchical mode</a:t>
            </a:r>
          </a:p>
          <a:p>
            <a:pPr>
              <a:lnSpc>
                <a:spcPct val="90000"/>
              </a:lnSpc>
            </a:pPr>
            <a:endParaRPr lang="en-US" sz="2000" dirty="0" smtClean="0"/>
          </a:p>
          <a:p>
            <a:pPr>
              <a:lnSpc>
                <a:spcPct val="90000"/>
              </a:lnSpc>
            </a:pPr>
            <a:r>
              <a:rPr lang="en-US" sz="2200" dirty="0" smtClean="0"/>
              <a:t>The hierarchical mode </a:t>
            </a:r>
            <a:r>
              <a:rPr lang="en-US" sz="2200" dirty="0" smtClean="0">
                <a:solidFill>
                  <a:srgbClr val="00B0F0"/>
                </a:solidFill>
              </a:rPr>
              <a:t>uses either </a:t>
            </a:r>
            <a:r>
              <a:rPr lang="en-US" sz="2200" dirty="0" smtClean="0"/>
              <a:t>the </a:t>
            </a:r>
            <a:r>
              <a:rPr lang="en-US" sz="2200" dirty="0" smtClean="0">
                <a:solidFill>
                  <a:srgbClr val="00B0F0"/>
                </a:solidFill>
              </a:rPr>
              <a:t>lossy DCT-based</a:t>
            </a:r>
            <a:r>
              <a:rPr lang="en-US" sz="2200" dirty="0" smtClean="0"/>
              <a:t> algorithms or the </a:t>
            </a:r>
            <a:r>
              <a:rPr lang="en-US" sz="2200" dirty="0" smtClean="0">
                <a:solidFill>
                  <a:srgbClr val="00B0F0"/>
                </a:solidFill>
              </a:rPr>
              <a:t>lossless compression</a:t>
            </a:r>
            <a:r>
              <a:rPr lang="en-US" sz="2200" dirty="0" smtClean="0"/>
              <a:t>. The main feature of this mode is the encoding of an image at different resolutions.</a:t>
            </a:r>
          </a:p>
          <a:p>
            <a:pPr>
              <a:lnSpc>
                <a:spcPct val="90000"/>
              </a:lnSpc>
            </a:pPr>
            <a:endParaRPr lang="en-US" sz="2200" dirty="0" smtClean="0"/>
          </a:p>
          <a:p>
            <a:pPr lvl="1">
              <a:lnSpc>
                <a:spcPct val="90000"/>
              </a:lnSpc>
            </a:pPr>
            <a:r>
              <a:rPr lang="en-US" sz="2200" dirty="0" smtClean="0"/>
              <a:t>The prepared image is initially sampled at a lower resolution (down sampled by 2</a:t>
            </a:r>
            <a:r>
              <a:rPr lang="en-US" sz="2200" baseline="30000" dirty="0" smtClean="0"/>
              <a:t>n</a:t>
            </a:r>
            <a:r>
              <a:rPr lang="en-US" sz="2200" dirty="0" smtClean="0"/>
              <a:t> ). </a:t>
            </a:r>
          </a:p>
          <a:p>
            <a:pPr lvl="1">
              <a:lnSpc>
                <a:spcPct val="90000"/>
              </a:lnSpc>
            </a:pPr>
            <a:r>
              <a:rPr lang="en-US" sz="2200" dirty="0" smtClean="0"/>
              <a:t>That smaller image is coded using another JPEG mode (Progressive, Sequential, or Lossless).</a:t>
            </a:r>
          </a:p>
          <a:p>
            <a:pPr lvl="1">
              <a:lnSpc>
                <a:spcPct val="90000"/>
              </a:lnSpc>
            </a:pPr>
            <a:r>
              <a:rPr lang="en-US" sz="2200" dirty="0" smtClean="0"/>
              <a:t>Then the image is decoded and up-sampled.</a:t>
            </a:r>
          </a:p>
          <a:p>
            <a:pPr lvl="1">
              <a:lnSpc>
                <a:spcPct val="90000"/>
              </a:lnSpc>
            </a:pPr>
            <a:r>
              <a:rPr lang="en-US" sz="2200" dirty="0" smtClean="0"/>
              <a:t>The difference between the up-sampled and the original image is encoded using Progressive, Sequential, or Lossless</a:t>
            </a:r>
          </a:p>
          <a:p>
            <a:pPr lvl="1">
              <a:lnSpc>
                <a:spcPct val="90000"/>
              </a:lnSpc>
            </a:pPr>
            <a:endParaRPr lang="en-US" sz="2200" dirty="0" smtClean="0"/>
          </a:p>
          <a:p>
            <a:pPr>
              <a:lnSpc>
                <a:spcPct val="90000"/>
              </a:lnSpc>
            </a:pPr>
            <a:r>
              <a:rPr lang="en-US" sz="2200" dirty="0" smtClean="0"/>
              <a:t>This process can be repeated multiple times. Good for viewing high resolution image on low resolution display. </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791200"/>
          </a:xfrm>
        </p:spPr>
        <p:txBody>
          <a:bodyPr>
            <a:normAutofit/>
          </a:bodyPr>
          <a:lstStyle/>
          <a:p>
            <a:r>
              <a:rPr lang="en-US" sz="2200" b="1" dirty="0" smtClean="0"/>
              <a:t>Advantages</a:t>
            </a:r>
            <a:endParaRPr lang="en-IN" sz="2200" b="1" dirty="0" smtClean="0"/>
          </a:p>
          <a:p>
            <a:endParaRPr lang="en-IN" sz="2200" dirty="0" smtClean="0"/>
          </a:p>
          <a:p>
            <a:pPr algn="just"/>
            <a:r>
              <a:rPr lang="en-IN" sz="2200" dirty="0" smtClean="0"/>
              <a:t>Hierarchical coding is computationally intensive and requires considerable storage space. The advantage is the compressed image is available at different resolutions.</a:t>
            </a:r>
          </a:p>
          <a:p>
            <a:pPr algn="just"/>
            <a:r>
              <a:rPr lang="en-IN" sz="2200" dirty="0" smtClean="0"/>
              <a:t>Applications working with lower resolutions thus do not need to first decode the whole image and then reduce the resolution. In other words, scaling becomes cheap.</a:t>
            </a:r>
          </a:p>
          <a:p>
            <a:pPr algn="just"/>
            <a:r>
              <a:rPr lang="en-IN" sz="2200" dirty="0" smtClean="0"/>
              <a:t> It is often more efficient to display an image in its full resolution than to first scale it down and display a smaller image.</a:t>
            </a:r>
          </a:p>
          <a:p>
            <a:pPr algn="just"/>
            <a:r>
              <a:rPr lang="en-IN" sz="2200" dirty="0" smtClean="0"/>
              <a:t>In the case of images encoded according to the hierarchical JPEG mode, the display of a reduced size picture requires less time to process than one of higher resolution.</a:t>
            </a:r>
            <a:endParaRPr lang="en-IN" sz="22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381000" y="1524000"/>
            <a:ext cx="8305800" cy="5105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cs typeface="Calibri" pitchFamily="34" charset="0"/>
              </a:rPr>
              <a:t>ISDN</a:t>
            </a: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rPr>
              <a:t> [Integrated Services Digital Network] is (and was) behind H.261</a:t>
            </a:r>
          </a:p>
          <a:p>
            <a:pPr marL="742950" marR="0" lvl="1" indent="-28575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rPr>
              <a:t>A circuit-switched telephone network system, designed to allow digital transmission of voice and data over ordinary telephone copper wires.</a:t>
            </a:r>
          </a:p>
          <a:p>
            <a:pPr marL="742950" marR="0" lvl="1" indent="-28575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rgbClr val="00B0F0"/>
                </a:solidFill>
                <a:effectLst/>
                <a:uLnTx/>
                <a:uFillTx/>
                <a:latin typeface="Calibri" pitchFamily="34" charset="0"/>
                <a:cs typeface="Calibri" pitchFamily="34" charset="0"/>
              </a:rPr>
              <a:t>In ISDN</a:t>
            </a: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rPr>
              <a:t>, there are two types of channels, </a:t>
            </a:r>
            <a:r>
              <a:rPr kumimoji="0" lang="en-US" sz="2400" b="1" i="1" u="none" strike="noStrike" kern="1200" cap="none" spc="0" normalizeH="0" baseline="0" noProof="0" dirty="0" smtClean="0">
                <a:ln>
                  <a:noFill/>
                </a:ln>
                <a:solidFill>
                  <a:srgbClr val="FF0000"/>
                </a:solidFill>
                <a:effectLst/>
                <a:uLnTx/>
                <a:uFillTx/>
                <a:latin typeface="Calibri" pitchFamily="34" charset="0"/>
                <a:cs typeface="Calibri" pitchFamily="34" charset="0"/>
              </a:rPr>
              <a:t>B</a:t>
            </a: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rPr>
              <a:t> (for "Bearer") and </a:t>
            </a:r>
            <a:r>
              <a:rPr kumimoji="0" lang="en-US" sz="2400" b="1" i="1" u="none" strike="noStrike" kern="1200" cap="none" spc="0" normalizeH="0" baseline="0" noProof="0" dirty="0" smtClean="0">
                <a:ln>
                  <a:noFill/>
                </a:ln>
                <a:solidFill>
                  <a:schemeClr val="tx1"/>
                </a:solidFill>
                <a:effectLst/>
                <a:uLnTx/>
                <a:uFillTx/>
                <a:latin typeface="Calibri" pitchFamily="34" charset="0"/>
                <a:cs typeface="Calibri" pitchFamily="34" charset="0"/>
              </a:rPr>
              <a:t>D</a:t>
            </a:r>
            <a:r>
              <a:rPr kumimoji="0" lang="en-US" sz="2400" b="1" i="0" u="none" strike="noStrike" kern="1200" cap="none" spc="0" normalizeH="0" baseline="0" noProof="0" dirty="0" smtClean="0">
                <a:ln>
                  <a:noFill/>
                </a:ln>
                <a:solidFill>
                  <a:schemeClr val="tx1"/>
                </a:solidFill>
                <a:effectLst/>
                <a:uLnTx/>
                <a:uFillTx/>
                <a:latin typeface="Calibri" pitchFamily="34" charset="0"/>
                <a:cs typeface="Calibri" pitchFamily="34" charset="0"/>
              </a:rPr>
              <a:t> </a:t>
            </a: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rPr>
              <a:t>(for "Delta"). </a:t>
            </a:r>
            <a:r>
              <a:rPr kumimoji="0" lang="en-US" sz="2400" b="0" i="1" u="none" strike="noStrike" kern="1200" cap="none" spc="0" normalizeH="0" baseline="0" noProof="0" dirty="0" smtClean="0">
                <a:ln>
                  <a:noFill/>
                </a:ln>
                <a:solidFill>
                  <a:schemeClr val="tx1"/>
                </a:solidFill>
                <a:effectLst/>
                <a:uLnTx/>
                <a:uFillTx/>
                <a:latin typeface="Calibri" pitchFamily="34" charset="0"/>
                <a:cs typeface="Calibri" pitchFamily="34" charset="0"/>
              </a:rPr>
              <a:t>B channels</a:t>
            </a: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rPr>
              <a:t> are used for </a:t>
            </a:r>
            <a:r>
              <a:rPr kumimoji="0" lang="en-US" sz="2400" b="0" i="0" u="none" strike="noStrike" kern="1200" cap="none" spc="0" normalizeH="0" baseline="0" noProof="0" dirty="0" smtClean="0">
                <a:ln>
                  <a:noFill/>
                </a:ln>
                <a:solidFill>
                  <a:srgbClr val="FF0000"/>
                </a:solidFill>
                <a:effectLst/>
                <a:uLnTx/>
                <a:uFillTx/>
                <a:latin typeface="Calibri" pitchFamily="34" charset="0"/>
                <a:cs typeface="Calibri" pitchFamily="34" charset="0"/>
              </a:rPr>
              <a:t>data </a:t>
            </a: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rPr>
              <a:t>(which may include voice), and </a:t>
            </a:r>
            <a:r>
              <a:rPr kumimoji="0" lang="en-US" sz="2400" b="0" i="1" u="none" strike="noStrike" kern="1200" cap="none" spc="0" normalizeH="0" baseline="0" noProof="0" dirty="0" smtClean="0">
                <a:ln>
                  <a:noFill/>
                </a:ln>
                <a:solidFill>
                  <a:schemeClr val="tx1"/>
                </a:solidFill>
                <a:effectLst/>
                <a:uLnTx/>
                <a:uFillTx/>
                <a:latin typeface="Calibri" pitchFamily="34" charset="0"/>
                <a:cs typeface="Calibri" pitchFamily="34" charset="0"/>
              </a:rPr>
              <a:t>D channels</a:t>
            </a: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rPr>
              <a:t> are intended for </a:t>
            </a:r>
            <a:r>
              <a:rPr kumimoji="0" lang="en-US" sz="2400" b="0" i="0" u="none" strike="noStrike" kern="1200" cap="none" spc="0" normalizeH="0" baseline="0" noProof="0" dirty="0" smtClean="0">
                <a:ln>
                  <a:noFill/>
                </a:ln>
                <a:solidFill>
                  <a:srgbClr val="FF0000"/>
                </a:solidFill>
                <a:effectLst/>
                <a:uLnTx/>
                <a:uFillTx/>
                <a:latin typeface="Calibri" pitchFamily="34" charset="0"/>
                <a:cs typeface="Calibri" pitchFamily="34" charset="0"/>
              </a:rPr>
              <a:t>signaling and control </a:t>
            </a: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rPr>
              <a:t>(but can also be used for data).</a:t>
            </a:r>
          </a:p>
          <a:p>
            <a:pPr marL="742950" marR="0" lvl="1" indent="-28575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rgbClr val="00B0F0"/>
                </a:solidFill>
                <a:effectLst/>
                <a:uLnTx/>
                <a:uFillTx/>
                <a:latin typeface="Calibri" pitchFamily="34" charset="0"/>
                <a:cs typeface="Calibri" pitchFamily="34" charset="0"/>
              </a:rPr>
              <a:t>In a narrow-band ISDN connection</a:t>
            </a: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rPr>
              <a:t>, exactly </a:t>
            </a:r>
            <a:r>
              <a:rPr kumimoji="0" lang="en-US" sz="2400" b="0" i="0" u="none" strike="noStrike" kern="1200" cap="none" spc="0" normalizeH="0" baseline="0" noProof="0" dirty="0" smtClean="0">
                <a:ln>
                  <a:noFill/>
                </a:ln>
                <a:solidFill>
                  <a:srgbClr val="FF0000"/>
                </a:solidFill>
                <a:effectLst/>
                <a:uLnTx/>
                <a:uFillTx/>
                <a:latin typeface="Calibri" pitchFamily="34" charset="0"/>
                <a:cs typeface="Calibri" pitchFamily="34" charset="0"/>
              </a:rPr>
              <a:t>two B</a:t>
            </a: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rPr>
              <a:t>-channels and </a:t>
            </a:r>
            <a:r>
              <a:rPr kumimoji="0" lang="en-US" sz="2400" b="0" i="0" u="none" strike="noStrike" kern="1200" cap="none" spc="0" normalizeH="0" baseline="0" noProof="0" dirty="0" smtClean="0">
                <a:ln>
                  <a:noFill/>
                </a:ln>
                <a:solidFill>
                  <a:srgbClr val="FF0000"/>
                </a:solidFill>
                <a:effectLst/>
                <a:uLnTx/>
                <a:uFillTx/>
                <a:latin typeface="Calibri" pitchFamily="34" charset="0"/>
                <a:cs typeface="Calibri" pitchFamily="34" charset="0"/>
              </a:rPr>
              <a:t>one D</a:t>
            </a: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rPr>
              <a:t>-channel is available</a:t>
            </a:r>
          </a:p>
          <a:p>
            <a:pPr marL="1143000" marR="0" lvl="2" indent="-2286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rPr>
              <a:t>One or both B channels can transfer video data, in addition to speech.</a:t>
            </a:r>
          </a:p>
          <a:p>
            <a:pPr marL="1600200" marR="0" lvl="3" indent="-2286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rPr>
              <a:t>This requires that both ends have to use the same video data coding schemes</a:t>
            </a:r>
            <a:endParaRPr kumimoji="0" lang="en-US" sz="2400" b="0" i="0" u="none" strike="noStrike" kern="1200" cap="none" spc="0" normalizeH="0" baseline="0" noProof="0" dirty="0">
              <a:ln>
                <a:noFill/>
              </a:ln>
              <a:solidFill>
                <a:schemeClr val="tx1"/>
              </a:solidFill>
              <a:effectLst/>
              <a:uLnTx/>
              <a:uFillTx/>
              <a:latin typeface="Calibri" pitchFamily="34" charset="0"/>
              <a:cs typeface="Calibri" pitchFamily="34" charset="0"/>
            </a:endParaRPr>
          </a:p>
        </p:txBody>
      </p:sp>
      <p:sp>
        <p:nvSpPr>
          <p:cNvPr id="3" name="Title 2"/>
          <p:cNvSpPr>
            <a:spLocks noGrp="1"/>
          </p:cNvSpPr>
          <p:nvPr>
            <p:ph type="title"/>
          </p:nvPr>
        </p:nvSpPr>
        <p:spPr/>
        <p:txBody>
          <a:bodyPr>
            <a:normAutofit/>
          </a:bodyPr>
          <a:lstStyle/>
          <a:p>
            <a:r>
              <a:rPr lang="en-IN" b="1" dirty="0" smtClean="0">
                <a:solidFill>
                  <a:schemeClr val="accent6">
                    <a:lumMod val="75000"/>
                  </a:schemeClr>
                </a:solidFill>
              </a:rPr>
              <a:t>H.261 (</a:t>
            </a:r>
            <a:r>
              <a:rPr lang="en-IN" b="1" i="1" dirty="0" smtClean="0">
                <a:solidFill>
                  <a:schemeClr val="accent6">
                    <a:lumMod val="75000"/>
                  </a:schemeClr>
                </a:solidFill>
              </a:rPr>
              <a:t>p×64) and H.263</a:t>
            </a:r>
            <a:endParaRPr lang="en-IN"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457200" y="457200"/>
            <a:ext cx="8382000" cy="5943600"/>
          </a:xfrm>
          <a:prstGeom prst="rect">
            <a:avLst/>
          </a:prstGeom>
        </p:spPr>
        <p:txBody>
          <a:bodyPr vert="horz" lIns="91440" tIns="45720" rIns="91440" bIns="45720" rtlCol="0">
            <a:normAutofit/>
          </a:bodyPr>
          <a:lstStyle/>
          <a:p>
            <a:pPr marL="342900" indent="-342900">
              <a:lnSpc>
                <a:spcPct val="80000"/>
              </a:lnSpc>
              <a:spcBef>
                <a:spcPct val="20000"/>
              </a:spcBef>
              <a:buFont typeface="Arial" pitchFamily="34" charset="0"/>
              <a:buChar char="•"/>
              <a:defRPr/>
            </a:pPr>
            <a:r>
              <a:rPr lang="en-IN" sz="3200" b="1" dirty="0" smtClean="0">
                <a:solidFill>
                  <a:schemeClr val="accent6">
                    <a:lumMod val="75000"/>
                  </a:schemeClr>
                </a:solidFill>
              </a:rPr>
              <a:t>H.261 (</a:t>
            </a:r>
            <a:r>
              <a:rPr lang="en-IN" sz="3200" b="1" i="1" dirty="0" smtClean="0">
                <a:solidFill>
                  <a:schemeClr val="accent6">
                    <a:lumMod val="75000"/>
                  </a:schemeClr>
                </a:solidFill>
              </a:rPr>
              <a:t>p×64) and H.263 cont....</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endParaRP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rPr>
              <a:t>The primary applications of ISDN were </a:t>
            </a:r>
            <a:r>
              <a:rPr kumimoji="0" lang="en-US" sz="2400" b="0" i="0" u="none" strike="noStrike" kern="1200" cap="none" spc="0" normalizeH="0" baseline="0" noProof="0" dirty="0" smtClean="0">
                <a:ln>
                  <a:noFill/>
                </a:ln>
                <a:solidFill>
                  <a:srgbClr val="FF0000"/>
                </a:solidFill>
                <a:effectLst/>
                <a:uLnTx/>
                <a:uFillTx/>
                <a:latin typeface="Calibri" pitchFamily="34" charset="0"/>
                <a:cs typeface="Calibri" pitchFamily="34" charset="0"/>
              </a:rPr>
              <a:t>video phones and video conferencing.</a:t>
            </a:r>
          </a:p>
          <a:p>
            <a:pPr marL="742950" marR="0" lvl="1" indent="-28575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rPr>
              <a:t>Such dialogue applications require that coding and decoding being carried out in real-time.</a:t>
            </a:r>
          </a:p>
          <a:p>
            <a:pPr marL="742950" marR="0" lvl="1" indent="-28575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rPr>
              <a:t>In 1984, Study group XV of CCITT formed a committee to draw up a video standard for compressing moving pictures.</a:t>
            </a:r>
          </a:p>
          <a:p>
            <a:pPr marL="742950" marR="0" lvl="1" indent="-28575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rPr>
              <a:t>The standard, H.261 </a:t>
            </a:r>
            <a:r>
              <a:rPr lang="en-US" sz="2400" dirty="0" smtClean="0">
                <a:latin typeface="Calibri" pitchFamily="34" charset="0"/>
                <a:cs typeface="Calibri" pitchFamily="34" charset="0"/>
              </a:rPr>
              <a:t>‘</a:t>
            </a:r>
            <a:r>
              <a:rPr kumimoji="0" lang="en-US" sz="2400" b="0" i="1" u="none" strike="noStrike" kern="1200" cap="none" spc="0" normalizeH="0" baseline="0" noProof="0" dirty="0" smtClean="0">
                <a:ln>
                  <a:noFill/>
                </a:ln>
                <a:solidFill>
                  <a:srgbClr val="FF0000"/>
                </a:solidFill>
                <a:effectLst/>
                <a:uLnTx/>
                <a:uFillTx/>
                <a:latin typeface="Calibri" pitchFamily="34" charset="0"/>
                <a:cs typeface="Calibri" pitchFamily="34" charset="0"/>
              </a:rPr>
              <a:t>Video </a:t>
            </a:r>
            <a:r>
              <a:rPr kumimoji="0" lang="en-US" sz="2400" b="0" i="1" u="none" strike="noStrike" kern="1200" cap="none" spc="0" normalizeH="0" baseline="0" noProof="0" dirty="0" err="1" smtClean="0">
                <a:ln>
                  <a:noFill/>
                </a:ln>
                <a:solidFill>
                  <a:srgbClr val="FF0000"/>
                </a:solidFill>
                <a:effectLst/>
                <a:uLnTx/>
                <a:uFillTx/>
                <a:latin typeface="Calibri" pitchFamily="34" charset="0"/>
                <a:cs typeface="Calibri" pitchFamily="34" charset="0"/>
              </a:rPr>
              <a:t>CoDec</a:t>
            </a:r>
            <a:r>
              <a:rPr kumimoji="0" lang="en-US" sz="2400" b="0" i="1" u="none" strike="noStrike" kern="1200" cap="none" spc="0" normalizeH="0" baseline="0" noProof="0" dirty="0" smtClean="0">
                <a:ln>
                  <a:noFill/>
                </a:ln>
                <a:solidFill>
                  <a:srgbClr val="FF0000"/>
                </a:solidFill>
                <a:effectLst/>
                <a:uLnTx/>
                <a:uFillTx/>
                <a:latin typeface="Calibri" pitchFamily="34" charset="0"/>
                <a:cs typeface="Calibri" pitchFamily="34" charset="0"/>
              </a:rPr>
              <a:t> for Audiovisual services </a:t>
            </a: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rPr>
              <a:t>at </a:t>
            </a:r>
            <a:r>
              <a:rPr kumimoji="0" lang="en-US" sz="2400" b="0" i="1" u="none" strike="noStrike" kern="1200" cap="none" spc="0" normalizeH="0" baseline="0" noProof="0" dirty="0" smtClean="0">
                <a:ln>
                  <a:noFill/>
                </a:ln>
                <a:solidFill>
                  <a:srgbClr val="FF0000"/>
                </a:solidFill>
                <a:effectLst/>
                <a:uLnTx/>
                <a:uFillTx/>
                <a:latin typeface="Calibri" pitchFamily="34" charset="0"/>
                <a:cs typeface="Calibri" pitchFamily="34" charset="0"/>
              </a:rPr>
              <a:t>p</a:t>
            </a:r>
            <a:r>
              <a:rPr kumimoji="0" lang="en-US" sz="2400" b="0" i="1" u="none" strike="noStrike" kern="1200" cap="none" spc="0" normalizeH="0" baseline="0" noProof="0" dirty="0" smtClean="0">
                <a:ln>
                  <a:noFill/>
                </a:ln>
                <a:solidFill>
                  <a:srgbClr val="FF0000"/>
                </a:solidFill>
                <a:effectLst/>
                <a:uLnTx/>
                <a:uFillTx/>
                <a:latin typeface="Calibri" pitchFamily="34" charset="0"/>
                <a:cs typeface="Calibri" pitchFamily="34" charset="0"/>
                <a:sym typeface="Symbol" pitchFamily="18" charset="2"/>
              </a:rPr>
              <a:t>64Kbit/s</a:t>
            </a: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sym typeface="Symbol" pitchFamily="18" charset="2"/>
              </a:rPr>
              <a:t>” was finalized after 5 years and got accepted in December 1990.</a:t>
            </a:r>
          </a:p>
          <a:p>
            <a:pPr marL="1143000" marR="0" lvl="2" indent="-2286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sym typeface="Symbol" pitchFamily="18" charset="2"/>
              </a:rPr>
              <a:t>North America adopted it with slight modifications</a:t>
            </a:r>
          </a:p>
          <a:p>
            <a:pPr marL="1143000" marR="0" lvl="2" indent="-2286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sym typeface="Symbol" pitchFamily="18" charset="2"/>
              </a:rPr>
              <a:t>Since data rates of </a:t>
            </a: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rPr>
              <a:t>p</a:t>
            </a: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sym typeface="Symbol" pitchFamily="18" charset="2"/>
              </a:rPr>
              <a:t>64 Kbit/s are considered, the recommendation was also known as </a:t>
            </a: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rPr>
              <a:t>p</a:t>
            </a: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sym typeface="Symbol" pitchFamily="18" charset="2"/>
              </a:rPr>
              <a:t>64.</a:t>
            </a:r>
          </a:p>
          <a:p>
            <a:pPr marL="1143000" marR="0" lvl="2" indent="-2286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cs typeface="Calibri" pitchFamily="34" charset="0"/>
              </a:rPr>
              <a:t>Maximum</a:t>
            </a:r>
            <a:r>
              <a:rPr kumimoji="0" lang="en-US" sz="2400" b="0" i="0" u="none" strike="noStrike" kern="1200" cap="none" spc="0" normalizeH="0" baseline="0" noProof="0" dirty="0" smtClean="0">
                <a:ln>
                  <a:noFill/>
                </a:ln>
                <a:solidFill>
                  <a:schemeClr val="tx1"/>
                </a:solidFill>
                <a:effectLst/>
                <a:uLnTx/>
                <a:uFillTx/>
                <a:latin typeface="Calibri" pitchFamily="34" charset="0"/>
                <a:cs typeface="Calibri" pitchFamily="34" charset="0"/>
              </a:rPr>
              <a:t> combined signal </a:t>
            </a:r>
            <a:r>
              <a:rPr kumimoji="0" lang="en-US" sz="2400" b="0" i="0" u="none" strike="noStrike" kern="1200" cap="none" spc="0" normalizeH="0" baseline="0" noProof="0" dirty="0" smtClean="0">
                <a:ln>
                  <a:noFill/>
                </a:ln>
                <a:solidFill>
                  <a:srgbClr val="FF0000"/>
                </a:solidFill>
                <a:effectLst/>
                <a:uLnTx/>
                <a:uFillTx/>
                <a:latin typeface="Calibri" pitchFamily="34" charset="0"/>
                <a:cs typeface="Calibri" pitchFamily="34" charset="0"/>
              </a:rPr>
              <a:t>delay is 150 ms</a:t>
            </a:r>
            <a:endParaRPr kumimoji="0" lang="en-US" sz="2400" b="0" i="0" u="none" strike="noStrike" kern="1200" cap="none" spc="0" normalizeH="0" baseline="0" noProof="0" dirty="0">
              <a:ln>
                <a:noFill/>
              </a:ln>
              <a:solidFill>
                <a:srgbClr val="FF0000"/>
              </a:solidFill>
              <a:effectLst/>
              <a:uLnTx/>
              <a:uFillTx/>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400800"/>
          </a:xfrm>
        </p:spPr>
        <p:txBody>
          <a:bodyPr>
            <a:normAutofit/>
          </a:bodyPr>
          <a:lstStyle/>
          <a:p>
            <a:r>
              <a:rPr lang="en-IN" b="1" dirty="0" smtClean="0">
                <a:solidFill>
                  <a:schemeClr val="accent6">
                    <a:lumMod val="75000"/>
                  </a:schemeClr>
                </a:solidFill>
              </a:rPr>
              <a:t>H.261 (</a:t>
            </a:r>
            <a:r>
              <a:rPr lang="en-IN" b="1" i="1" dirty="0" smtClean="0">
                <a:solidFill>
                  <a:schemeClr val="accent6">
                    <a:lumMod val="75000"/>
                  </a:schemeClr>
                </a:solidFill>
              </a:rPr>
              <a:t>p×64) and H.263 cont....</a:t>
            </a:r>
          </a:p>
          <a:p>
            <a:r>
              <a:rPr lang="en-IN" sz="2200" dirty="0" smtClean="0"/>
              <a:t>In this context, codec (Coder/Decoder) refers to encoding and decoding, or to compression and decompression.</a:t>
            </a:r>
          </a:p>
          <a:p>
            <a:r>
              <a:rPr lang="en-IN" sz="2200" dirty="0" smtClean="0"/>
              <a:t>The ITU Study Group XV Recommendation H.261 was developed for real-time processing during encoding and decoding. </a:t>
            </a:r>
          </a:p>
          <a:p>
            <a:r>
              <a:rPr lang="en-IN" sz="2200" dirty="0" smtClean="0"/>
              <a:t>If the end-to-end delay is too great, the subjective interactivity of a dialogue application using this standard suffers considerably.</a:t>
            </a:r>
          </a:p>
          <a:p>
            <a:r>
              <a:rPr lang="en-IN" sz="2200" dirty="0" smtClean="0"/>
              <a:t>H.263 is a provisional ITU-T Standard published in 1996 to replace H.261 for many applications. </a:t>
            </a:r>
          </a:p>
          <a:p>
            <a:r>
              <a:rPr lang="en-IN" sz="2200" dirty="0" smtClean="0">
                <a:solidFill>
                  <a:srgbClr val="FF0000"/>
                </a:solidFill>
              </a:rPr>
              <a:t>H.263</a:t>
            </a:r>
            <a:r>
              <a:rPr lang="en-IN" sz="2200" dirty="0" smtClean="0"/>
              <a:t> was designed </a:t>
            </a:r>
            <a:r>
              <a:rPr lang="en-IN" sz="2200" dirty="0" smtClean="0">
                <a:solidFill>
                  <a:srgbClr val="FF0000"/>
                </a:solidFill>
              </a:rPr>
              <a:t>for low bit rate transmission</a:t>
            </a:r>
            <a:r>
              <a:rPr lang="en-IN" sz="2200" dirty="0" smtClean="0"/>
              <a:t>. Early designs called for data rates under 64Kbit/s, though this was later revised.</a:t>
            </a:r>
          </a:p>
          <a:p>
            <a:r>
              <a:rPr lang="en-IN" sz="2200" dirty="0" smtClean="0"/>
              <a:t>The H.263 coding algorithm is similar to that of H.261, with some improvements and changes to further improve performance and add error correction.</a:t>
            </a:r>
          </a:p>
          <a:p>
            <a:endParaRPr lang="en-IN" sz="2400" dirty="0" smtClean="0"/>
          </a:p>
          <a:p>
            <a:endParaRPr lang="en-IN" sz="200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858000"/>
          </a:xfrm>
        </p:spPr>
        <p:txBody>
          <a:bodyPr>
            <a:normAutofit lnSpcReduction="10000"/>
          </a:bodyPr>
          <a:lstStyle/>
          <a:p>
            <a:r>
              <a:rPr lang="en-IN" sz="2200" b="1" dirty="0" smtClean="0">
                <a:solidFill>
                  <a:schemeClr val="accent2">
                    <a:lumMod val="75000"/>
                  </a:schemeClr>
                </a:solidFill>
              </a:rPr>
              <a:t>The following are the key differences between the H.261 and H.263 coding algorithms:</a:t>
            </a:r>
          </a:p>
          <a:p>
            <a:r>
              <a:rPr lang="en-IN" sz="2100" dirty="0" smtClean="0"/>
              <a:t>H.263 uses </a:t>
            </a:r>
            <a:r>
              <a:rPr lang="en-IN" sz="2100" dirty="0" smtClean="0">
                <a:solidFill>
                  <a:srgbClr val="00B0F0"/>
                </a:solidFill>
              </a:rPr>
              <a:t>half pixel </a:t>
            </a:r>
            <a:r>
              <a:rPr lang="en-IN" sz="2100" dirty="0" smtClean="0"/>
              <a:t>precision for motion compensation, while H.261 uses </a:t>
            </a:r>
            <a:r>
              <a:rPr lang="en-IN" sz="2100" dirty="0" smtClean="0">
                <a:solidFill>
                  <a:srgbClr val="7030A0"/>
                </a:solidFill>
              </a:rPr>
              <a:t>full pixel </a:t>
            </a:r>
            <a:r>
              <a:rPr lang="en-IN" sz="2100" dirty="0" smtClean="0"/>
              <a:t>precision with a “loop filter.”</a:t>
            </a:r>
          </a:p>
          <a:p>
            <a:r>
              <a:rPr lang="en-IN" sz="2100" dirty="0" smtClean="0"/>
              <a:t>Some parts of the hierarchical structure of </a:t>
            </a:r>
            <a:r>
              <a:rPr lang="en-IN" sz="2100" dirty="0" smtClean="0">
                <a:solidFill>
                  <a:srgbClr val="7030A0"/>
                </a:solidFill>
              </a:rPr>
              <a:t>the data stream are optional</a:t>
            </a:r>
            <a:r>
              <a:rPr lang="en-IN" sz="2100" dirty="0" smtClean="0"/>
              <a:t> in H.263, so that the codec can be configured for a lower bit rate or better error correction.</a:t>
            </a:r>
          </a:p>
          <a:p>
            <a:r>
              <a:rPr lang="en-IN" sz="2100" dirty="0" smtClean="0"/>
              <a:t>H.263 includes </a:t>
            </a:r>
            <a:r>
              <a:rPr lang="en-IN" sz="2100" dirty="0" smtClean="0">
                <a:solidFill>
                  <a:srgbClr val="7030A0"/>
                </a:solidFill>
              </a:rPr>
              <a:t>four optional</a:t>
            </a:r>
            <a:r>
              <a:rPr lang="en-IN" sz="2100" dirty="0" smtClean="0"/>
              <a:t>, negotiable parameters to improve performance:</a:t>
            </a:r>
          </a:p>
          <a:p>
            <a:pPr>
              <a:buNone/>
            </a:pPr>
            <a:r>
              <a:rPr lang="en-IN" sz="2100" dirty="0" smtClean="0"/>
              <a:t>                      • the unrestricted motion vector mode,</a:t>
            </a:r>
          </a:p>
          <a:p>
            <a:pPr>
              <a:buNone/>
            </a:pPr>
            <a:r>
              <a:rPr lang="en-IN" sz="2100" dirty="0" smtClean="0"/>
              <a:t>                      • the syntax-based arithmetic coding mode,</a:t>
            </a:r>
          </a:p>
          <a:p>
            <a:pPr>
              <a:buNone/>
            </a:pPr>
            <a:r>
              <a:rPr lang="en-IN" sz="2100" dirty="0" smtClean="0"/>
              <a:t>                      • the advanced prediction mode,</a:t>
            </a:r>
          </a:p>
          <a:p>
            <a:pPr>
              <a:buNone/>
            </a:pPr>
            <a:r>
              <a:rPr lang="en-IN" sz="2100" dirty="0" smtClean="0"/>
              <a:t>                      • and forward and backward frame prediction (similar to     the P and B frames in MPEG).</a:t>
            </a:r>
          </a:p>
          <a:p>
            <a:r>
              <a:rPr lang="en-IN" sz="2100" dirty="0" smtClean="0"/>
              <a:t>H.263 can often achieve the same quality as H.261 </a:t>
            </a:r>
            <a:r>
              <a:rPr lang="en-IN" sz="2100" dirty="0" smtClean="0">
                <a:solidFill>
                  <a:srgbClr val="7030A0"/>
                </a:solidFill>
              </a:rPr>
              <a:t>with less than half as many bits</a:t>
            </a:r>
            <a:r>
              <a:rPr lang="en-IN" sz="2100" dirty="0" smtClean="0"/>
              <a:t> by using the improved negotiable options.</a:t>
            </a:r>
          </a:p>
          <a:p>
            <a:pPr>
              <a:buNone/>
            </a:pPr>
            <a:r>
              <a:rPr lang="en-IN" sz="2100" dirty="0" smtClean="0"/>
              <a:t>• H.263 supports </a:t>
            </a:r>
            <a:r>
              <a:rPr lang="en-IN" sz="2100" dirty="0" smtClean="0">
                <a:solidFill>
                  <a:srgbClr val="7030A0"/>
                </a:solidFill>
              </a:rPr>
              <a:t>five resolutions</a:t>
            </a:r>
            <a:r>
              <a:rPr lang="en-IN" sz="2100" dirty="0" smtClean="0"/>
              <a:t>. In addition to </a:t>
            </a:r>
            <a:r>
              <a:rPr lang="en-IN" sz="2100" dirty="0" smtClean="0">
                <a:solidFill>
                  <a:srgbClr val="00B0F0"/>
                </a:solidFill>
              </a:rPr>
              <a:t>QCIF and CIF</a:t>
            </a:r>
            <a:r>
              <a:rPr lang="en-IN" sz="2100" dirty="0" smtClean="0"/>
              <a:t>, which H.261 supports, H.263 also supports </a:t>
            </a:r>
            <a:r>
              <a:rPr lang="en-IN" sz="2100" dirty="0" smtClean="0">
                <a:solidFill>
                  <a:srgbClr val="7030A0"/>
                </a:solidFill>
              </a:rPr>
              <a:t>SQCIF, 4CIF, and 16CIF</a:t>
            </a:r>
            <a:r>
              <a:rPr lang="en-IN" sz="2100" dirty="0" smtClean="0"/>
              <a:t>. SQCIF has about half the resolution of QCIF. 4CIF and 16CIF correspond to four and 16 times the resolution of CIF, respectively. </a:t>
            </a:r>
            <a:endParaRPr lang="en-IN" sz="21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610600" cy="4572000"/>
          </a:xfrm>
        </p:spPr>
        <p:txBody>
          <a:bodyPr>
            <a:normAutofit/>
          </a:bodyPr>
          <a:lstStyle/>
          <a:p>
            <a:r>
              <a:rPr lang="en-IN" sz="2400" dirty="0" smtClean="0"/>
              <a:t>A video sequence consists of 25 full frames per second. </a:t>
            </a:r>
          </a:p>
          <a:p>
            <a:r>
              <a:rPr lang="en-IN" sz="2400" dirty="0" smtClean="0"/>
              <a:t>The luminance [represents the brightness in an image]  and chrominance [represent the color information] of each pixel are coded using a total of 3 bytes.</a:t>
            </a:r>
          </a:p>
          <a:p>
            <a:r>
              <a:rPr lang="en-IN" sz="2400" dirty="0" smtClean="0"/>
              <a:t>According to CCIR 601 (studio standard for digital video), the luminance (</a:t>
            </a:r>
            <a:r>
              <a:rPr lang="en-IN" sz="2400" i="1" dirty="0" smtClean="0"/>
              <a:t>Y</a:t>
            </a:r>
            <a:r>
              <a:rPr lang="en-IN" sz="2400" dirty="0" smtClean="0"/>
              <a:t>) is sampled at 13.5MHz, while chrominance (</a:t>
            </a:r>
            <a:r>
              <a:rPr lang="en-IN" sz="2400" i="1" dirty="0" smtClean="0"/>
              <a:t>R–Y </a:t>
            </a:r>
            <a:r>
              <a:rPr lang="en-IN" sz="2400" dirty="0" smtClean="0"/>
              <a:t>and </a:t>
            </a:r>
            <a:r>
              <a:rPr lang="en-IN" sz="2400" i="1" dirty="0" smtClean="0"/>
              <a:t>B–Y</a:t>
            </a:r>
            <a:r>
              <a:rPr lang="en-IN" sz="2400" dirty="0" smtClean="0"/>
              <a:t>) is sampled using 6.75MHz. Samples are coded uniformly using 8bits.</a:t>
            </a:r>
          </a:p>
          <a:p>
            <a:r>
              <a:rPr lang="en-IN" sz="2400" dirty="0" smtClean="0"/>
              <a:t>Bandwidth = (13.5 MHz + 6.75 MHz + 6.75 MHz)×8bit =216×10</a:t>
            </a:r>
            <a:r>
              <a:rPr lang="en-IN" sz="2400" baseline="30000" dirty="0" smtClean="0"/>
              <a:t>6 </a:t>
            </a:r>
            <a:r>
              <a:rPr lang="en-IN" sz="2400" dirty="0" smtClean="0"/>
              <a:t>         </a:t>
            </a:r>
          </a:p>
          <a:p>
            <a:pPr>
              <a:buNone/>
            </a:pPr>
            <a:r>
              <a:rPr lang="en-IN" sz="2400" dirty="0" smtClean="0"/>
              <a:t>                                                                                                                  bit/s.</a:t>
            </a:r>
          </a:p>
          <a:p>
            <a:r>
              <a:rPr lang="en-US" sz="2400" dirty="0" smtClean="0"/>
              <a:t>Data rate=</a:t>
            </a:r>
            <a:r>
              <a:rPr lang="pl-PL" sz="2400" dirty="0" smtClean="0"/>
              <a:t>640 × 480 × 25 × 3 byte/s = 23,040,000 byte/s</a:t>
            </a:r>
            <a:endParaRPr lang="en-US" sz="2400" dirty="0" smtClean="0"/>
          </a:p>
          <a:p>
            <a:endParaRPr lang="en-US" sz="2000" dirty="0" smtClean="0"/>
          </a:p>
          <a:p>
            <a:pPr indent="0">
              <a:spcBef>
                <a:spcPts val="0"/>
              </a:spcBef>
              <a:buNone/>
            </a:pPr>
            <a:endParaRPr lang="en-IN" sz="2000" dirty="0" smtClean="0"/>
          </a:p>
        </p:txBody>
      </p:sp>
      <p:pic>
        <p:nvPicPr>
          <p:cNvPr id="1027" name="Picture 3"/>
          <p:cNvPicPr>
            <a:picLocks noChangeAspect="1" noChangeArrowheads="1"/>
          </p:cNvPicPr>
          <p:nvPr/>
        </p:nvPicPr>
        <p:blipFill>
          <a:blip r:embed="rId2"/>
          <a:srcRect/>
          <a:stretch>
            <a:fillRect/>
          </a:stretch>
        </p:blipFill>
        <p:spPr bwMode="auto">
          <a:xfrm>
            <a:off x="762000" y="4800600"/>
            <a:ext cx="7200900" cy="695325"/>
          </a:xfrm>
          <a:prstGeom prst="rect">
            <a:avLst/>
          </a:prstGeom>
          <a:noFill/>
          <a:ln w="9525">
            <a:noFill/>
            <a:miter lim="800000"/>
            <a:headEnd/>
            <a:tailEnd/>
          </a:ln>
          <a:effectLst/>
        </p:spPr>
      </p:pic>
      <p:sp>
        <p:nvSpPr>
          <p:cNvPr id="7" name="Rectangle 6"/>
          <p:cNvSpPr/>
          <p:nvPr/>
        </p:nvSpPr>
        <p:spPr>
          <a:xfrm>
            <a:off x="228600" y="5638800"/>
            <a:ext cx="8763000" cy="1200329"/>
          </a:xfrm>
          <a:prstGeom prst="rect">
            <a:avLst/>
          </a:prstGeom>
        </p:spPr>
        <p:txBody>
          <a:bodyPr wrap="square">
            <a:spAutoFit/>
          </a:bodyPr>
          <a:lstStyle/>
          <a:p>
            <a:r>
              <a:rPr lang="en-IN" sz="2400" dirty="0" smtClean="0"/>
              <a:t>High-resolution television uses twice as many lines and an aspect ratio of 16:9,yielding a data rate 5.33 times that of current televisions.</a:t>
            </a:r>
            <a:endParaRPr lang="en-IN" sz="24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77000"/>
          </a:xfrm>
        </p:spPr>
        <p:txBody>
          <a:bodyPr>
            <a:normAutofit fontScale="92500" lnSpcReduction="20000"/>
          </a:bodyPr>
          <a:lstStyle/>
          <a:p>
            <a:r>
              <a:rPr lang="en-IN" b="1" dirty="0" smtClean="0">
                <a:solidFill>
                  <a:schemeClr val="accent2">
                    <a:lumMod val="75000"/>
                  </a:schemeClr>
                </a:solidFill>
              </a:rPr>
              <a:t>Image Preparation</a:t>
            </a:r>
          </a:p>
          <a:p>
            <a:r>
              <a:rPr lang="en-IN" sz="2400" dirty="0" smtClean="0"/>
              <a:t>The image refresh frequency(is how many times per second an image is displayed.) at the input must be 29.97frames/s. </a:t>
            </a:r>
          </a:p>
          <a:p>
            <a:r>
              <a:rPr lang="en-IN" sz="2400" dirty="0" smtClean="0"/>
              <a:t>During encoding, it is possible to generate a compressed image sequence with a lower frame rate of, for example, 10 or 15 frames per second. </a:t>
            </a:r>
          </a:p>
          <a:p>
            <a:r>
              <a:rPr lang="en-IN" sz="2400" dirty="0" smtClean="0"/>
              <a:t>The image is encoded as a </a:t>
            </a:r>
            <a:r>
              <a:rPr lang="en-IN" sz="2400" dirty="0" smtClean="0">
                <a:solidFill>
                  <a:srgbClr val="FF0000"/>
                </a:solidFill>
              </a:rPr>
              <a:t>luminance signal (</a:t>
            </a:r>
            <a:r>
              <a:rPr lang="en-IN" sz="2400" i="1" dirty="0" smtClean="0">
                <a:solidFill>
                  <a:srgbClr val="FF0000"/>
                </a:solidFill>
              </a:rPr>
              <a:t>Y) </a:t>
            </a:r>
            <a:r>
              <a:rPr lang="en-IN" sz="2400" i="1" dirty="0" smtClean="0"/>
              <a:t>and </a:t>
            </a:r>
            <a:r>
              <a:rPr lang="en-IN" sz="2400" i="1" dirty="0" smtClean="0">
                <a:solidFill>
                  <a:srgbClr val="FF0000"/>
                </a:solidFill>
              </a:rPr>
              <a:t>chrominance </a:t>
            </a:r>
            <a:r>
              <a:rPr lang="en-IN" sz="2400" dirty="0" smtClean="0">
                <a:solidFill>
                  <a:srgbClr val="FF0000"/>
                </a:solidFill>
              </a:rPr>
              <a:t>difference signals </a:t>
            </a:r>
            <a:r>
              <a:rPr lang="en-IN" sz="2400" i="1" dirty="0" smtClean="0"/>
              <a:t>C</a:t>
            </a:r>
            <a:r>
              <a:rPr lang="en-IN" sz="2400" i="1" baseline="-25000" dirty="0" smtClean="0"/>
              <a:t>b</a:t>
            </a:r>
            <a:r>
              <a:rPr lang="en-IN" sz="2400" i="1" dirty="0" smtClean="0"/>
              <a:t> , C</a:t>
            </a:r>
            <a:r>
              <a:rPr lang="en-IN" sz="2400" i="1" baseline="-25000" dirty="0" smtClean="0"/>
              <a:t>r,</a:t>
            </a:r>
            <a:r>
              <a:rPr lang="en-IN" sz="2400" i="1" dirty="0" smtClean="0"/>
              <a:t> according to the CCIR 601 subsampling scheme (2:1:1), </a:t>
            </a:r>
            <a:r>
              <a:rPr lang="en-IN" sz="2400" dirty="0" smtClean="0"/>
              <a:t>which was later adopted by MPEG.</a:t>
            </a:r>
          </a:p>
          <a:p>
            <a:r>
              <a:rPr lang="en-IN" sz="2400" b="1" dirty="0" smtClean="0">
                <a:solidFill>
                  <a:srgbClr val="FF0000"/>
                </a:solidFill>
              </a:rPr>
              <a:t>Two resolution formats</a:t>
            </a:r>
            <a:r>
              <a:rPr lang="en-IN" sz="2400" dirty="0" smtClean="0"/>
              <a:t>, each with an aspect ratio(ratio of picture width to picture height) of 4:3 are defined.</a:t>
            </a:r>
          </a:p>
          <a:p>
            <a:pPr>
              <a:buNone/>
            </a:pPr>
            <a:r>
              <a:rPr lang="en-IN" sz="2400" dirty="0" smtClean="0"/>
              <a:t>           1. </a:t>
            </a:r>
            <a:r>
              <a:rPr lang="en-IN" sz="2400" b="1" dirty="0" smtClean="0">
                <a:solidFill>
                  <a:srgbClr val="00B0F0"/>
                </a:solidFill>
              </a:rPr>
              <a:t>Common Intermediate Format (CIF)</a:t>
            </a:r>
            <a:r>
              <a:rPr lang="en-IN" sz="2400" b="1" dirty="0" smtClean="0">
                <a:solidFill>
                  <a:srgbClr val="FF0000"/>
                </a:solidFill>
              </a:rPr>
              <a:t> </a:t>
            </a:r>
            <a:r>
              <a:rPr lang="en-IN" sz="2400" dirty="0" smtClean="0"/>
              <a:t>defines a luminance component    of </a:t>
            </a:r>
            <a:r>
              <a:rPr lang="en-IN" sz="2400" b="1" dirty="0" smtClean="0">
                <a:solidFill>
                  <a:srgbClr val="7030A0"/>
                </a:solidFill>
              </a:rPr>
              <a:t>352 lines</a:t>
            </a:r>
            <a:r>
              <a:rPr lang="en-IN" sz="2400" dirty="0" smtClean="0"/>
              <a:t>, each with </a:t>
            </a:r>
            <a:r>
              <a:rPr lang="en-IN" sz="2400" b="1" dirty="0" smtClean="0">
                <a:solidFill>
                  <a:srgbClr val="7030A0"/>
                </a:solidFill>
              </a:rPr>
              <a:t>288 pixels</a:t>
            </a:r>
            <a:r>
              <a:rPr lang="en-IN" sz="2400" dirty="0" smtClean="0"/>
              <a:t>. As per the 2:1:1 requirement, the chrominance components are sub sampled with 176 lines, each with 144 pixels.</a:t>
            </a:r>
          </a:p>
          <a:p>
            <a:pPr>
              <a:buNone/>
            </a:pPr>
            <a:r>
              <a:rPr lang="en-IN" sz="2400" dirty="0" smtClean="0"/>
              <a:t>           2</a:t>
            </a:r>
            <a:r>
              <a:rPr lang="en-IN" sz="2400" b="1" dirty="0" smtClean="0"/>
              <a:t>.</a:t>
            </a:r>
            <a:r>
              <a:rPr lang="en-IN" sz="2400" b="1" dirty="0" smtClean="0">
                <a:solidFill>
                  <a:srgbClr val="FF0000"/>
                </a:solidFill>
              </a:rPr>
              <a:t> </a:t>
            </a:r>
            <a:r>
              <a:rPr lang="en-IN" sz="2400" b="1" dirty="0" smtClean="0">
                <a:solidFill>
                  <a:srgbClr val="00B0F0"/>
                </a:solidFill>
              </a:rPr>
              <a:t>Quarter CIF (QCIF) </a:t>
            </a:r>
            <a:r>
              <a:rPr lang="en-IN" sz="2400" dirty="0" smtClean="0"/>
              <a:t>has exactly half the resolution in all components (i.e.,176×144 pixels for the luminance and 88×72 pixels for the other components). </a:t>
            </a:r>
          </a:p>
          <a:p>
            <a:r>
              <a:rPr lang="en-IN" sz="2400" dirty="0" smtClean="0"/>
              <a:t>All H.261 implementations must be able to encode and decode QCIF. CIF is optional.</a:t>
            </a:r>
            <a:endParaRPr lang="en-IN" sz="2400"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3200400"/>
          </a:xfrm>
        </p:spPr>
        <p:txBody>
          <a:bodyPr>
            <a:normAutofit/>
          </a:bodyPr>
          <a:lstStyle/>
          <a:p>
            <a:r>
              <a:rPr lang="en-IN" sz="2400" dirty="0" smtClean="0"/>
              <a:t>H.261 divides the </a:t>
            </a:r>
            <a:r>
              <a:rPr lang="en-IN" sz="2400" i="1" dirty="0" smtClean="0"/>
              <a:t>Y as well as the </a:t>
            </a:r>
            <a:r>
              <a:rPr lang="en-IN" sz="2400" i="1" dirty="0" err="1" smtClean="0"/>
              <a:t>C</a:t>
            </a:r>
            <a:r>
              <a:rPr lang="en-IN" sz="2400" i="1" baseline="-25000" dirty="0" err="1" smtClean="0"/>
              <a:t>b</a:t>
            </a:r>
            <a:r>
              <a:rPr lang="en-IN" sz="2400" i="1" dirty="0" smtClean="0"/>
              <a:t> and C</a:t>
            </a:r>
            <a:r>
              <a:rPr lang="en-IN" sz="2400" i="1" baseline="-25000" dirty="0" smtClean="0"/>
              <a:t>r</a:t>
            </a:r>
            <a:r>
              <a:rPr lang="en-IN" sz="2400" i="1" dirty="0" smtClean="0"/>
              <a:t> components into blocks of 8×8 pixels. </a:t>
            </a:r>
          </a:p>
          <a:p>
            <a:r>
              <a:rPr lang="en-IN" sz="2400" i="1" dirty="0" smtClean="0"/>
              <a:t>A </a:t>
            </a:r>
            <a:r>
              <a:rPr lang="en-IN" sz="2400" b="1" dirty="0" smtClean="0">
                <a:solidFill>
                  <a:srgbClr val="FF0000"/>
                </a:solidFill>
              </a:rPr>
              <a:t>macro block </a:t>
            </a:r>
            <a:r>
              <a:rPr lang="en-IN" sz="2400" dirty="0" smtClean="0"/>
              <a:t>is the result of combining </a:t>
            </a:r>
            <a:r>
              <a:rPr lang="en-IN" sz="2400" dirty="0" smtClean="0">
                <a:solidFill>
                  <a:srgbClr val="7030A0"/>
                </a:solidFill>
              </a:rPr>
              <a:t>four</a:t>
            </a:r>
            <a:r>
              <a:rPr lang="en-IN" sz="2400" dirty="0" smtClean="0"/>
              <a:t> blocks of the </a:t>
            </a:r>
            <a:r>
              <a:rPr lang="en-IN" sz="2400" dirty="0" smtClean="0">
                <a:solidFill>
                  <a:srgbClr val="7030A0"/>
                </a:solidFill>
              </a:rPr>
              <a:t>Y</a:t>
            </a:r>
            <a:r>
              <a:rPr lang="en-IN" sz="2400" dirty="0" smtClean="0"/>
              <a:t> matrix with </a:t>
            </a:r>
            <a:r>
              <a:rPr lang="en-IN" sz="2400" dirty="0" smtClean="0">
                <a:solidFill>
                  <a:srgbClr val="7030A0"/>
                </a:solidFill>
              </a:rPr>
              <a:t>one block </a:t>
            </a:r>
            <a:r>
              <a:rPr lang="en-IN" sz="2400" dirty="0" smtClean="0"/>
              <a:t>each from the </a:t>
            </a:r>
            <a:r>
              <a:rPr lang="en-IN" sz="2400" i="1" dirty="0" err="1" smtClean="0">
                <a:solidFill>
                  <a:srgbClr val="7030A0"/>
                </a:solidFill>
              </a:rPr>
              <a:t>C</a:t>
            </a:r>
            <a:r>
              <a:rPr lang="en-IN" sz="2400" i="1" baseline="-25000" dirty="0" err="1" smtClean="0">
                <a:solidFill>
                  <a:srgbClr val="7030A0"/>
                </a:solidFill>
              </a:rPr>
              <a:t>b</a:t>
            </a:r>
            <a:r>
              <a:rPr lang="en-IN" sz="2400" i="1" baseline="-25000" dirty="0" smtClean="0"/>
              <a:t> </a:t>
            </a:r>
            <a:r>
              <a:rPr lang="en-IN" sz="2400" i="1" dirty="0" smtClean="0"/>
              <a:t>and </a:t>
            </a:r>
            <a:r>
              <a:rPr lang="en-IN" sz="2400" i="1" dirty="0" smtClean="0">
                <a:solidFill>
                  <a:srgbClr val="7030A0"/>
                </a:solidFill>
              </a:rPr>
              <a:t>C</a:t>
            </a:r>
            <a:r>
              <a:rPr lang="en-IN" sz="2400" i="1" baseline="-25000" dirty="0" smtClean="0">
                <a:solidFill>
                  <a:srgbClr val="7030A0"/>
                </a:solidFill>
              </a:rPr>
              <a:t>r</a:t>
            </a:r>
            <a:r>
              <a:rPr lang="en-IN" sz="2400" i="1" dirty="0" smtClean="0"/>
              <a:t> components. A group of blocks consists of 3×11 macro blocks. </a:t>
            </a:r>
          </a:p>
          <a:p>
            <a:r>
              <a:rPr lang="en-IN" sz="2400" i="1" dirty="0" smtClean="0"/>
              <a:t>A </a:t>
            </a:r>
            <a:r>
              <a:rPr lang="en-IN" sz="2400" dirty="0" smtClean="0">
                <a:solidFill>
                  <a:srgbClr val="7030A0"/>
                </a:solidFill>
              </a:rPr>
              <a:t>QCIF</a:t>
            </a:r>
            <a:r>
              <a:rPr lang="en-IN" sz="2400" dirty="0" smtClean="0"/>
              <a:t> image thus consists of </a:t>
            </a:r>
            <a:r>
              <a:rPr lang="en-IN" sz="2400" dirty="0" smtClean="0">
                <a:solidFill>
                  <a:srgbClr val="7030A0"/>
                </a:solidFill>
              </a:rPr>
              <a:t>three</a:t>
            </a:r>
            <a:r>
              <a:rPr lang="en-IN" sz="2400" dirty="0" smtClean="0"/>
              <a:t> groups of blocks and a </a:t>
            </a:r>
            <a:r>
              <a:rPr lang="en-IN" sz="2400" dirty="0" smtClean="0">
                <a:solidFill>
                  <a:srgbClr val="7030A0"/>
                </a:solidFill>
              </a:rPr>
              <a:t>CIF</a:t>
            </a:r>
            <a:r>
              <a:rPr lang="en-IN" sz="2400" dirty="0" smtClean="0"/>
              <a:t> image consists of </a:t>
            </a:r>
            <a:r>
              <a:rPr lang="en-IN" sz="2400" dirty="0" smtClean="0">
                <a:solidFill>
                  <a:srgbClr val="7030A0"/>
                </a:solidFill>
              </a:rPr>
              <a:t>twelve</a:t>
            </a:r>
            <a:r>
              <a:rPr lang="en-IN" sz="2400" dirty="0" smtClean="0"/>
              <a:t> groups of blocks.</a:t>
            </a:r>
          </a:p>
          <a:p>
            <a:endParaRPr lang="en-IN" sz="2200" dirty="0"/>
          </a:p>
        </p:txBody>
      </p:sp>
      <p:pic>
        <p:nvPicPr>
          <p:cNvPr id="1029" name="Picture 5"/>
          <p:cNvPicPr>
            <a:picLocks noChangeAspect="1" noChangeArrowheads="1"/>
          </p:cNvPicPr>
          <p:nvPr/>
        </p:nvPicPr>
        <p:blipFill>
          <a:blip r:embed="rId2"/>
          <a:srcRect/>
          <a:stretch>
            <a:fillRect/>
          </a:stretch>
        </p:blipFill>
        <p:spPr bwMode="auto">
          <a:xfrm>
            <a:off x="1752600" y="3810000"/>
            <a:ext cx="5562600" cy="26858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457200"/>
            <a:ext cx="8229600" cy="304800"/>
          </a:xfrm>
        </p:spPr>
        <p:txBody>
          <a:bodyPr>
            <a:normAutofit fontScale="47500" lnSpcReduction="20000"/>
          </a:bodyPr>
          <a:lstStyle/>
          <a:p>
            <a:endParaRPr lang="en-IN" dirty="0"/>
          </a:p>
        </p:txBody>
      </p:sp>
      <p:pic>
        <p:nvPicPr>
          <p:cNvPr id="3074" name="Picture 2"/>
          <p:cNvPicPr>
            <a:picLocks noChangeAspect="1" noChangeArrowheads="1"/>
          </p:cNvPicPr>
          <p:nvPr/>
        </p:nvPicPr>
        <p:blipFill>
          <a:blip r:embed="rId2"/>
          <a:srcRect/>
          <a:stretch>
            <a:fillRect/>
          </a:stretch>
        </p:blipFill>
        <p:spPr bwMode="auto">
          <a:xfrm>
            <a:off x="381000" y="842963"/>
            <a:ext cx="8305800" cy="57102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172200"/>
          </a:xfrm>
        </p:spPr>
        <p:txBody>
          <a:bodyPr>
            <a:normAutofit/>
          </a:bodyPr>
          <a:lstStyle/>
          <a:p>
            <a:endParaRPr lang="en-US" sz="2000" dirty="0" smtClean="0"/>
          </a:p>
          <a:p>
            <a:r>
              <a:rPr lang="en-IN" b="1" dirty="0" smtClean="0">
                <a:solidFill>
                  <a:schemeClr val="accent2">
                    <a:lumMod val="75000"/>
                  </a:schemeClr>
                </a:solidFill>
              </a:rPr>
              <a:t>Coding Algorithms</a:t>
            </a:r>
          </a:p>
          <a:p>
            <a:r>
              <a:rPr lang="en-IN" sz="2200" dirty="0" smtClean="0"/>
              <a:t>The H.261 standard uses two different methods of coding:</a:t>
            </a:r>
          </a:p>
          <a:p>
            <a:pPr>
              <a:buNone/>
            </a:pPr>
            <a:r>
              <a:rPr lang="en-IN" sz="2200" dirty="0" smtClean="0"/>
              <a:t>                           1.  Intraframe  </a:t>
            </a:r>
          </a:p>
          <a:p>
            <a:pPr>
              <a:buNone/>
            </a:pPr>
            <a:r>
              <a:rPr lang="en-IN" sz="2200" dirty="0" smtClean="0"/>
              <a:t>                           2.  Interframe</a:t>
            </a:r>
            <a:r>
              <a:rPr lang="en-IN" sz="2200" i="1" dirty="0" smtClean="0"/>
              <a:t>.</a:t>
            </a:r>
          </a:p>
          <a:p>
            <a:r>
              <a:rPr lang="en-IN" sz="2200" dirty="0" smtClean="0"/>
              <a:t>Intraframe coding considers only the data from the image being coded.</a:t>
            </a:r>
          </a:p>
          <a:p>
            <a:r>
              <a:rPr lang="en-IN" sz="2200" dirty="0" smtClean="0"/>
              <a:t>Interframe coding uses data from other images.</a:t>
            </a:r>
          </a:p>
          <a:p>
            <a:r>
              <a:rPr lang="en-IN" sz="2200" dirty="0" smtClean="0"/>
              <a:t>H.263, unlike H.261, recommends four negotiable modes of intraframe coding. These can be used separately or together. An exception is that the advanced prediction mode requires use of the unrestricted motion vector mode.</a:t>
            </a:r>
            <a:endParaRPr lang="en-IN" sz="2200"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324600"/>
          </a:xfrm>
        </p:spPr>
        <p:txBody>
          <a:bodyPr>
            <a:normAutofit fontScale="92500" lnSpcReduction="10000"/>
          </a:bodyPr>
          <a:lstStyle/>
          <a:p>
            <a:r>
              <a:rPr lang="en-US" dirty="0" smtClean="0">
                <a:solidFill>
                  <a:schemeClr val="accent2">
                    <a:lumMod val="75000"/>
                  </a:schemeClr>
                </a:solidFill>
              </a:rPr>
              <a:t>The new intraframe coding modes added to H.263 are</a:t>
            </a:r>
          </a:p>
          <a:p>
            <a:r>
              <a:rPr lang="en-IN" sz="2600" dirty="0" smtClean="0"/>
              <a:t>the syntax-based arithmetic coding mode,</a:t>
            </a:r>
          </a:p>
          <a:p>
            <a:r>
              <a:rPr lang="en-US" sz="2600" dirty="0" smtClean="0"/>
              <a:t>   defines the use of arithmetic coding instead of variable length coding. This results in identical image recoverability with better compression efficiency.</a:t>
            </a:r>
          </a:p>
          <a:p>
            <a:r>
              <a:rPr lang="en-US" sz="2600" dirty="0" smtClean="0"/>
              <a:t>PB-frame mode</a:t>
            </a:r>
          </a:p>
          <a:p>
            <a:pPr>
              <a:buNone/>
            </a:pPr>
            <a:r>
              <a:rPr lang="en-US" sz="2600" dirty="0" smtClean="0"/>
              <a:t>        -can increase the frame rate without changing the bit rate by coding two images as one unit.</a:t>
            </a:r>
          </a:p>
          <a:p>
            <a:r>
              <a:rPr lang="en-IN" sz="2600" dirty="0" smtClean="0"/>
              <a:t>the unrestricted motion vector mode</a:t>
            </a:r>
          </a:p>
          <a:p>
            <a:pPr>
              <a:buNone/>
            </a:pPr>
            <a:r>
              <a:rPr lang="en-US" sz="2600" dirty="0" smtClean="0"/>
              <a:t>          -makes it possible for motion vectors to point outside image boundaries.</a:t>
            </a:r>
          </a:p>
          <a:p>
            <a:r>
              <a:rPr lang="en-IN" sz="2600" dirty="0" smtClean="0"/>
              <a:t>the advanced prediction mode</a:t>
            </a:r>
          </a:p>
          <a:p>
            <a:pPr>
              <a:buNone/>
            </a:pPr>
            <a:r>
              <a:rPr lang="en-US" sz="2600" dirty="0" smtClean="0"/>
              <a:t>          -uses the Overlapped Block Motion Compensation(OBMC) technique for p-frame luminance.</a:t>
            </a:r>
          </a:p>
          <a:p>
            <a:pPr>
              <a:buNone/>
            </a:pPr>
            <a:endParaRPr lang="en-IN"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629400"/>
          </a:xfrm>
        </p:spPr>
        <p:txBody>
          <a:bodyPr>
            <a:normAutofit/>
          </a:bodyPr>
          <a:lstStyle/>
          <a:p>
            <a:r>
              <a:rPr lang="en-IN" b="1" dirty="0" smtClean="0">
                <a:solidFill>
                  <a:schemeClr val="accent2">
                    <a:lumMod val="75000"/>
                  </a:schemeClr>
                </a:solidFill>
              </a:rPr>
              <a:t>Intraframe coding</a:t>
            </a:r>
            <a:r>
              <a:rPr lang="en-IN" dirty="0" smtClean="0">
                <a:solidFill>
                  <a:schemeClr val="accent2">
                    <a:lumMod val="75000"/>
                  </a:schemeClr>
                </a:solidFill>
              </a:rPr>
              <a:t>:</a:t>
            </a:r>
          </a:p>
          <a:p>
            <a:endParaRPr lang="en-IN" sz="2000" dirty="0" smtClean="0"/>
          </a:p>
          <a:p>
            <a:pPr>
              <a:buNone/>
            </a:pPr>
            <a:endParaRPr lang="en-IN" sz="2000" dirty="0" smtClean="0"/>
          </a:p>
        </p:txBody>
      </p:sp>
      <p:sp>
        <p:nvSpPr>
          <p:cNvPr id="5" name="Rectangle 3"/>
          <p:cNvSpPr txBox="1">
            <a:spLocks noChangeArrowheads="1"/>
          </p:cNvSpPr>
          <p:nvPr/>
        </p:nvSpPr>
        <p:spPr>
          <a:xfrm>
            <a:off x="685800" y="1447800"/>
            <a:ext cx="7772400" cy="4648200"/>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Considers data from image being coded</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Like JPEG, each block of 8</a:t>
            </a:r>
            <a:r>
              <a:rPr kumimoji="0" lang="en-US" sz="2400" b="0" i="0" u="none" strike="noStrike" kern="1200" cap="none" spc="0" normalizeH="0" baseline="0" noProof="0" dirty="0" smtClean="0">
                <a:ln>
                  <a:noFill/>
                </a:ln>
                <a:solidFill>
                  <a:schemeClr val="tx1"/>
                </a:solidFill>
                <a:effectLst/>
                <a:uLnTx/>
                <a:uFillTx/>
                <a:latin typeface="+mn-lt"/>
                <a:ea typeface="+mn-ea"/>
                <a:cs typeface="+mn-cs"/>
                <a:sym typeface="Symbol" pitchFamily="18" charset="2"/>
              </a:rPr>
              <a:t>8 pixels is transformed into 64 coefficients using DCT. </a:t>
            </a: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sym typeface="Symbol" pitchFamily="18" charset="2"/>
              </a:rPr>
              <a:t>DC coefficients are quantized differently than AC coefficients</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sym typeface="Symbol" pitchFamily="18" charset="2"/>
              </a:rPr>
              <a:t>Entropy encoding using variable-length code words is then performed.</a:t>
            </a:r>
            <a:endParaRPr kumimoji="0" lang="en-US" sz="2400" b="0" i="0" u="none" strike="noStrike" kern="1200" cap="none" spc="0" normalizeH="0" baseline="0" noProof="0" dirty="0">
              <a:ln>
                <a:noFill/>
              </a:ln>
              <a:solidFill>
                <a:schemeClr val="tx1"/>
              </a:solidFill>
              <a:effectLst/>
              <a:uLnTx/>
              <a:uFillTx/>
              <a:latin typeface="+mn-lt"/>
              <a:ea typeface="+mn-ea"/>
              <a:cs typeface="+mn-cs"/>
              <a:sym typeface="Symbol" pitchFamily="18" charset="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00800"/>
          </a:xfrm>
        </p:spPr>
        <p:txBody>
          <a:bodyPr>
            <a:normAutofit fontScale="70000" lnSpcReduction="20000"/>
          </a:bodyPr>
          <a:lstStyle/>
          <a:p>
            <a:r>
              <a:rPr lang="en-IN" sz="4600" b="1" dirty="0" smtClean="0">
                <a:solidFill>
                  <a:schemeClr val="accent2">
                    <a:lumMod val="75000"/>
                  </a:schemeClr>
                </a:solidFill>
              </a:rPr>
              <a:t>Interframe coding:</a:t>
            </a:r>
          </a:p>
          <a:p>
            <a:r>
              <a:rPr lang="en-US" dirty="0" smtClean="0">
                <a:latin typeface="Calibri" pitchFamily="34" charset="0"/>
                <a:cs typeface="Calibri" pitchFamily="34" charset="0"/>
              </a:rPr>
              <a:t>Consider data from other images.</a:t>
            </a:r>
            <a:endParaRPr lang="en-IN" dirty="0" smtClean="0">
              <a:latin typeface="Calibri" pitchFamily="34" charset="0"/>
              <a:cs typeface="Calibri" pitchFamily="34" charset="0"/>
            </a:endParaRPr>
          </a:p>
          <a:p>
            <a:r>
              <a:rPr lang="en-IN" dirty="0" smtClean="0">
                <a:latin typeface="Calibri" pitchFamily="34" charset="0"/>
                <a:cs typeface="Calibri" pitchFamily="34" charset="0"/>
              </a:rPr>
              <a:t>A prediction method is used to find the most similar macro block in the preceding image.</a:t>
            </a:r>
          </a:p>
          <a:p>
            <a:r>
              <a:rPr lang="en-IN" dirty="0" smtClean="0">
                <a:solidFill>
                  <a:srgbClr val="00B0F0"/>
                </a:solidFill>
                <a:latin typeface="Calibri" pitchFamily="34" charset="0"/>
                <a:cs typeface="Calibri" pitchFamily="34" charset="0"/>
              </a:rPr>
              <a:t>The motion vector is defined by the relative position of the previous macro block with respect to the current macro block.</a:t>
            </a:r>
          </a:p>
          <a:p>
            <a:r>
              <a:rPr lang="en-IN" dirty="0" smtClean="0">
                <a:latin typeface="Calibri" pitchFamily="34" charset="0"/>
                <a:cs typeface="Calibri" pitchFamily="34" charset="0"/>
              </a:rPr>
              <a:t>Next, the motion vector and the DPCM-coded macro block are processed.</a:t>
            </a:r>
          </a:p>
          <a:p>
            <a:r>
              <a:rPr lang="en-IN" dirty="0" smtClean="0">
                <a:latin typeface="Calibri" pitchFamily="34" charset="0"/>
                <a:cs typeface="Calibri" pitchFamily="34" charset="0"/>
              </a:rPr>
              <a:t>The DPCM-coded macro block is transformed by the DCT if and only if its value exceeds a certain threshold value. If the difference is less than the threshold, then the macro block is not encoded any further and only the motion vector is processed.</a:t>
            </a:r>
          </a:p>
          <a:p>
            <a:r>
              <a:rPr lang="en-IN" dirty="0" smtClean="0">
                <a:latin typeface="Calibri" pitchFamily="34" charset="0"/>
                <a:cs typeface="Calibri" pitchFamily="34" charset="0"/>
              </a:rPr>
              <a:t>The components of the motion vector are entropy encoded using variable-length coding. This is lossless.</a:t>
            </a:r>
          </a:p>
          <a:p>
            <a:r>
              <a:rPr lang="en-IN" dirty="0" smtClean="0">
                <a:latin typeface="Calibri" pitchFamily="34" charset="0"/>
                <a:cs typeface="Calibri" pitchFamily="34" charset="0"/>
              </a:rPr>
              <a:t>Transformed coefficients are all quantized linearly and entropy encoded using variable-length code words.</a:t>
            </a:r>
          </a:p>
          <a:p>
            <a:r>
              <a:rPr lang="en-IN" dirty="0" smtClean="0">
                <a:latin typeface="Calibri" pitchFamily="34" charset="0"/>
                <a:cs typeface="Calibri" pitchFamily="34" charset="0"/>
              </a:rPr>
              <a:t>Optionally, an optical low pass filter can be inserted between the DCT and the entropy encoding. This filter deletes any remaining high-frequency noise. H.261 implementations need not incorporate this filter.</a:t>
            </a:r>
          </a:p>
          <a:p>
            <a:endParaRPr lang="en-IN"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04800" y="381000"/>
            <a:ext cx="8382000" cy="609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roopa\Downloads\motion copy.jpg"/>
          <p:cNvPicPr>
            <a:picLocks noChangeAspect="1" noChangeArrowheads="1"/>
          </p:cNvPicPr>
          <p:nvPr/>
        </p:nvPicPr>
        <p:blipFill>
          <a:blip r:embed="rId2"/>
          <a:srcRect/>
          <a:stretch>
            <a:fillRect/>
          </a:stretch>
        </p:blipFill>
        <p:spPr bwMode="auto">
          <a:xfrm>
            <a:off x="457200" y="685800"/>
            <a:ext cx="8382000" cy="5943600"/>
          </a:xfrm>
          <a:prstGeom prst="rect">
            <a:avLst/>
          </a:prstGeom>
          <a:noFill/>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228601" y="914400"/>
            <a:ext cx="8747974" cy="5715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77000"/>
          </a:xfrm>
        </p:spPr>
        <p:txBody>
          <a:bodyPr>
            <a:normAutofit fontScale="92500" lnSpcReduction="20000"/>
          </a:bodyPr>
          <a:lstStyle/>
          <a:p>
            <a:r>
              <a:rPr lang="en-US" dirty="0" smtClean="0">
                <a:solidFill>
                  <a:schemeClr val="accent6">
                    <a:lumMod val="75000"/>
                  </a:schemeClr>
                </a:solidFill>
              </a:rPr>
              <a:t>Requirements of Dialog and Retrieval mode applications</a:t>
            </a:r>
            <a:endParaRPr lang="en-IN" dirty="0" smtClean="0"/>
          </a:p>
          <a:p>
            <a:r>
              <a:rPr lang="en-IN" sz="2400" dirty="0" smtClean="0">
                <a:solidFill>
                  <a:srgbClr val="FF0000"/>
                </a:solidFill>
              </a:rPr>
              <a:t>“dialogue” </a:t>
            </a:r>
            <a:r>
              <a:rPr lang="en-IN" sz="2400" dirty="0" smtClean="0"/>
              <a:t>mode applications :e.g. video conferencing or picture transmission.[interaction among user via multimedia information] </a:t>
            </a:r>
          </a:p>
          <a:p>
            <a:r>
              <a:rPr lang="en-IN" sz="2400" dirty="0" smtClean="0">
                <a:solidFill>
                  <a:srgbClr val="FF0000"/>
                </a:solidFill>
              </a:rPr>
              <a:t>“retrieval” </a:t>
            </a:r>
            <a:r>
              <a:rPr lang="en-IN" sz="2400" dirty="0" smtClean="0"/>
              <a:t>mode applications: e.g. audiovisual information systems, where a human user retrieves information from a multimedia database.</a:t>
            </a:r>
          </a:p>
          <a:p>
            <a:endParaRPr lang="en-US" sz="2000" dirty="0" smtClean="0"/>
          </a:p>
          <a:p>
            <a:r>
              <a:rPr lang="en-IN" sz="2600" dirty="0" smtClean="0">
                <a:solidFill>
                  <a:schemeClr val="accent2">
                    <a:lumMod val="75000"/>
                  </a:schemeClr>
                </a:solidFill>
              </a:rPr>
              <a:t>The following used for “dialogue” mode applications requirement applies to compression techniques :</a:t>
            </a:r>
          </a:p>
          <a:p>
            <a:endParaRPr lang="en-IN" sz="1100" dirty="0" smtClean="0">
              <a:solidFill>
                <a:schemeClr val="accent2">
                  <a:lumMod val="75000"/>
                </a:schemeClr>
              </a:solidFill>
            </a:endParaRPr>
          </a:p>
          <a:p>
            <a:r>
              <a:rPr lang="en-IN" sz="2400" dirty="0" smtClean="0"/>
              <a:t>The end-to-end delay should not exceed 150ms for compression and decompression alone.</a:t>
            </a:r>
          </a:p>
          <a:p>
            <a:r>
              <a:rPr lang="en-IN" sz="2400" dirty="0" smtClean="0"/>
              <a:t>To support an easy, natural dialogue, ideally compression or decompression by itself should introduce an additional delay of no more than 50ms.</a:t>
            </a:r>
          </a:p>
          <a:p>
            <a:r>
              <a:rPr lang="en-IN" sz="2400" dirty="0" smtClean="0"/>
              <a:t>The overall end-to-end delay additionally comprises delay in the network, communications protocol processing in the end system, and data transfer to and from the respective input and output devices.</a:t>
            </a:r>
            <a:endParaRPr lang="en-IN" sz="240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1" name="Picture 3" descr="C:\Users\roopa\Downloads\1ExtractFrames.png"/>
          <p:cNvPicPr>
            <a:picLocks noGrp="1" noChangeAspect="1" noChangeArrowheads="1"/>
          </p:cNvPicPr>
          <p:nvPr>
            <p:ph idx="1"/>
          </p:nvPr>
        </p:nvPicPr>
        <p:blipFill>
          <a:blip r:embed="rId2"/>
          <a:srcRect/>
          <a:stretch>
            <a:fillRect/>
          </a:stretch>
        </p:blipFill>
        <p:spPr bwMode="auto">
          <a:xfrm>
            <a:off x="0" y="152400"/>
            <a:ext cx="9144000" cy="6477000"/>
          </a:xfrm>
          <a:prstGeom prst="rect">
            <a:avLst/>
          </a:prstGeom>
          <a:noFill/>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705600"/>
          </a:xfrm>
        </p:spPr>
        <p:txBody>
          <a:bodyPr>
            <a:normAutofit fontScale="92500"/>
          </a:bodyPr>
          <a:lstStyle/>
          <a:p>
            <a:r>
              <a:rPr lang="en-IN" b="1" dirty="0" smtClean="0">
                <a:solidFill>
                  <a:schemeClr val="accent2">
                    <a:lumMod val="75000"/>
                  </a:schemeClr>
                </a:solidFill>
              </a:rPr>
              <a:t>Data Stream</a:t>
            </a:r>
          </a:p>
          <a:p>
            <a:pPr>
              <a:buNone/>
            </a:pPr>
            <a:endParaRPr lang="en-IN" b="1" dirty="0" smtClean="0"/>
          </a:p>
          <a:p>
            <a:r>
              <a:rPr lang="en-IN" sz="2400" dirty="0" smtClean="0"/>
              <a:t>According to H.261/H.263, a data stream is divided into several layers, the bottom layer containing the compressed images.</a:t>
            </a:r>
          </a:p>
          <a:p>
            <a:r>
              <a:rPr lang="en-IN" sz="2400" dirty="0" smtClean="0"/>
              <a:t>Properties of H.261 and H.263 are:</a:t>
            </a:r>
          </a:p>
          <a:p>
            <a:r>
              <a:rPr lang="en-IN" sz="2400" dirty="0" smtClean="0"/>
              <a:t>The data stream contains information for error correction, although use of external error correction, e.g. H.223, is recommended.</a:t>
            </a:r>
          </a:p>
          <a:p>
            <a:r>
              <a:rPr lang="en-IN" sz="2400" dirty="0" smtClean="0"/>
              <a:t> Each image in H.261 includes a five-bit number that can be used as a temporal reference.H.263 uses eight-bit image numbers.</a:t>
            </a:r>
          </a:p>
          <a:p>
            <a:r>
              <a:rPr lang="en-IN" sz="2400" dirty="0" smtClean="0"/>
              <a:t> During decoding, a command can be sent to the decoder to “freeze” the last video frame displayed as a still frame. This allows the application to stop/freeze and start/play a video scene without any additional effort.</a:t>
            </a:r>
          </a:p>
          <a:p>
            <a:r>
              <a:rPr lang="en-IN" sz="2400" dirty="0" smtClean="0"/>
              <a:t> Using an additional command sent by the coder, it is possible to switch between still images and moving images. Alternatively, instead of using explicit commands, a time out signal can be used.</a:t>
            </a:r>
            <a:endParaRPr lang="en-IN" sz="2400"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705600"/>
          </a:xfrm>
        </p:spPr>
        <p:txBody>
          <a:bodyPr>
            <a:normAutofit fontScale="92500" lnSpcReduction="10000"/>
          </a:bodyPr>
          <a:lstStyle/>
          <a:p>
            <a:r>
              <a:rPr lang="en-IN" b="1" dirty="0" smtClean="0">
                <a:solidFill>
                  <a:schemeClr val="accent6">
                    <a:lumMod val="75000"/>
                  </a:schemeClr>
                </a:solidFill>
              </a:rPr>
              <a:t>MPEG(Moving Picture Expert Group)</a:t>
            </a:r>
          </a:p>
          <a:p>
            <a:endParaRPr lang="en-IN" sz="1100" b="1" dirty="0" smtClean="0"/>
          </a:p>
          <a:p>
            <a:r>
              <a:rPr lang="en-IN" sz="2400" dirty="0" smtClean="0"/>
              <a:t>MPEG was developed and defined by ISO/IEC JTC1/SC 29/WG 11 to cover motion video as well as audio coding.</a:t>
            </a:r>
          </a:p>
          <a:p>
            <a:r>
              <a:rPr lang="en-IN" sz="2400" dirty="0" smtClean="0"/>
              <a:t>MPEG specifies a maximum data rate of 1,856,000 bit/s, which should not be exceeded . The data rate for each audio channel can be chosen between 32 and 448 Kbit/s in increments of 16Kbit/s.</a:t>
            </a:r>
          </a:p>
          <a:p>
            <a:r>
              <a:rPr lang="en-IN" sz="2400" dirty="0" smtClean="0"/>
              <a:t>MPEG explicitly takes into account developments in other standardization activities like JPEG, H.216.</a:t>
            </a:r>
          </a:p>
          <a:p>
            <a:r>
              <a:rPr lang="en-IN" sz="2400" dirty="0" smtClean="0"/>
              <a:t>It is designed for asymmetric compression, a suitable MPEG implementation can also meet symmetric compression requirements.</a:t>
            </a:r>
          </a:p>
          <a:p>
            <a:r>
              <a:rPr lang="en-IN" sz="2400" dirty="0" smtClean="0"/>
              <a:t>A example for asymmetric compression is retrieval systems. </a:t>
            </a:r>
          </a:p>
          <a:p>
            <a:r>
              <a:rPr lang="en-IN" sz="2400" dirty="0" smtClean="0"/>
              <a:t>A example for symmetric compression interactive dialogue applications.</a:t>
            </a:r>
          </a:p>
          <a:p>
            <a:r>
              <a:rPr lang="en-IN" sz="2400" dirty="0" smtClean="0"/>
              <a:t>Besides the specification of video coding [Le 91, VG91] and audio coding, the MPEG standard provides a system definition, which describes the combination of individual data streams into a common stream.</a:t>
            </a:r>
            <a:endParaRPr lang="en-IN" sz="2400"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2400"/>
            <a:ext cx="8686800" cy="6705600"/>
          </a:xfrm>
        </p:spPr>
        <p:txBody>
          <a:bodyPr>
            <a:normAutofit fontScale="77500" lnSpcReduction="20000"/>
          </a:bodyPr>
          <a:lstStyle/>
          <a:p>
            <a:r>
              <a:rPr lang="en-IN" sz="4100" b="1" dirty="0" smtClean="0">
                <a:solidFill>
                  <a:schemeClr val="accent2">
                    <a:lumMod val="75000"/>
                  </a:schemeClr>
                </a:solidFill>
              </a:rPr>
              <a:t>Video Encoding</a:t>
            </a:r>
          </a:p>
          <a:p>
            <a:r>
              <a:rPr lang="en-IN" sz="3100" b="1" dirty="0" smtClean="0">
                <a:solidFill>
                  <a:schemeClr val="accent1">
                    <a:lumMod val="75000"/>
                  </a:schemeClr>
                </a:solidFill>
              </a:rPr>
              <a:t>Image Preparation</a:t>
            </a:r>
          </a:p>
          <a:p>
            <a:endParaRPr lang="en-IN" sz="2400" b="1" dirty="0" smtClean="0">
              <a:solidFill>
                <a:schemeClr val="accent1">
                  <a:lumMod val="75000"/>
                </a:schemeClr>
              </a:solidFill>
            </a:endParaRPr>
          </a:p>
          <a:p>
            <a:r>
              <a:rPr lang="en-IN" sz="2800" dirty="0" smtClean="0"/>
              <a:t>An image must consist of three components: luminance (</a:t>
            </a:r>
            <a:r>
              <a:rPr lang="en-IN" sz="2800" i="1" dirty="0" smtClean="0"/>
              <a:t>Y ), </a:t>
            </a:r>
            <a:r>
              <a:rPr lang="en-IN" sz="2800" dirty="0" smtClean="0"/>
              <a:t>two color difference signals </a:t>
            </a:r>
            <a:r>
              <a:rPr lang="en-IN" sz="2800" i="1" dirty="0" smtClean="0"/>
              <a:t>C</a:t>
            </a:r>
            <a:r>
              <a:rPr lang="en-IN" sz="2800" i="1" baseline="-25000" dirty="0" smtClean="0"/>
              <a:t>r</a:t>
            </a:r>
            <a:r>
              <a:rPr lang="en-IN" sz="2800" i="1" dirty="0" smtClean="0"/>
              <a:t> and C</a:t>
            </a:r>
            <a:r>
              <a:rPr lang="en-IN" sz="2800" i="1" baseline="-25000" dirty="0" smtClean="0"/>
              <a:t>b</a:t>
            </a:r>
            <a:r>
              <a:rPr lang="en-IN" sz="2800" i="1" dirty="0" smtClean="0"/>
              <a:t>.</a:t>
            </a:r>
          </a:p>
          <a:p>
            <a:r>
              <a:rPr lang="en-IN" sz="2800" dirty="0" smtClean="0"/>
              <a:t>MPEG supports 14 different pixel aspect ratios. The most important are:</a:t>
            </a:r>
          </a:p>
          <a:p>
            <a:pPr>
              <a:buNone/>
            </a:pPr>
            <a:r>
              <a:rPr lang="en-US" sz="2800" dirty="0" smtClean="0"/>
              <a:t>               </a:t>
            </a:r>
            <a:r>
              <a:rPr lang="en-IN" sz="2800" dirty="0" smtClean="0"/>
              <a:t>• A square pixel (1:1) is suitable for most computer graphics systems.</a:t>
            </a:r>
          </a:p>
          <a:p>
            <a:pPr>
              <a:buNone/>
            </a:pPr>
            <a:r>
              <a:rPr lang="en-IN" sz="2800" dirty="0" smtClean="0"/>
              <a:t>               • For a 625-line image, a ratio of 16:9 is defined (European HDTV).</a:t>
            </a:r>
          </a:p>
          <a:p>
            <a:pPr>
              <a:buNone/>
            </a:pPr>
            <a:r>
              <a:rPr lang="en-IN" sz="2800" dirty="0" smtClean="0"/>
              <a:t>               • For a 525-line image, a ratio of 16:9 is also defined (U.S. HDTV).</a:t>
            </a:r>
          </a:p>
          <a:p>
            <a:pPr>
              <a:buNone/>
            </a:pPr>
            <a:r>
              <a:rPr lang="en-IN" sz="2800" dirty="0" smtClean="0"/>
              <a:t>               • For 702×575 pixel images, an aspect ratio of 4:3 is defined.</a:t>
            </a:r>
          </a:p>
          <a:p>
            <a:pPr>
              <a:buNone/>
            </a:pPr>
            <a:r>
              <a:rPr lang="en-IN" sz="2800" dirty="0" smtClean="0"/>
              <a:t>               • For 711×487 pixel images, an aspect ratio of 4:3 is also defined.</a:t>
            </a:r>
          </a:p>
          <a:p>
            <a:r>
              <a:rPr lang="en-IN" sz="2800" dirty="0" smtClean="0"/>
              <a:t>The image refresh frequency is also encoded in the data stream. So far, eight frequencies have been defined 23.976Hz, 24Hz, 25Hz, 29.97Hz, 30Hz, 50Hz, 59.94Hz, and 60Hz.</a:t>
            </a:r>
          </a:p>
          <a:p>
            <a:r>
              <a:rPr lang="en-IN" sz="2800" dirty="0" smtClean="0"/>
              <a:t>The image is thus divided into areas called macro blocks</a:t>
            </a:r>
            <a:r>
              <a:rPr lang="en-IN" sz="2800" i="1" dirty="0" smtClean="0"/>
              <a:t>. </a:t>
            </a:r>
          </a:p>
          <a:p>
            <a:r>
              <a:rPr lang="en-IN" sz="2800" i="1" dirty="0" smtClean="0"/>
              <a:t>An </a:t>
            </a:r>
            <a:r>
              <a:rPr lang="en-IN" sz="2800" dirty="0" smtClean="0"/>
              <a:t>MPEG macro block is partitioned into 16×16 pixels for the luminance component and 8×8 pixels for each of the two chrominance components. </a:t>
            </a:r>
          </a:p>
          <a:p>
            <a:endParaRPr lang="en-IN" sz="2000"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00800"/>
          </a:xfrm>
        </p:spPr>
        <p:txBody>
          <a:bodyPr>
            <a:noAutofit/>
          </a:bodyPr>
          <a:lstStyle/>
          <a:p>
            <a:r>
              <a:rPr lang="en-IN" sz="2200" dirty="0" smtClean="0"/>
              <a:t>A macro block is formed of six blocks of 8×8 pixels, ordered as follows: first four blocks for the luminance component then the two chrominance blocks.</a:t>
            </a:r>
          </a:p>
          <a:p>
            <a:r>
              <a:rPr lang="en-IN" sz="2200" dirty="0" smtClean="0"/>
              <a:t> There are no user-defined MCUs as in JPEG since, given the defined frame rates, the maximum time to present an image is 41.7ms. </a:t>
            </a:r>
          </a:p>
          <a:p>
            <a:r>
              <a:rPr lang="en-IN" sz="2200" dirty="0" smtClean="0"/>
              <a:t>The three components are compressed and decompressed together.</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roopa\Downloads\motion copy.jpg"/>
          <p:cNvPicPr>
            <a:picLocks noChangeAspect="1" noChangeArrowheads="1"/>
          </p:cNvPicPr>
          <p:nvPr/>
        </p:nvPicPr>
        <p:blipFill>
          <a:blip r:embed="rId2"/>
          <a:srcRect/>
          <a:stretch>
            <a:fillRect/>
          </a:stretch>
        </p:blipFill>
        <p:spPr bwMode="auto">
          <a:xfrm>
            <a:off x="457200" y="685800"/>
            <a:ext cx="8382000" cy="5943600"/>
          </a:xfrm>
          <a:prstGeom prst="rect">
            <a:avLst/>
          </a:prstGeom>
          <a:noFill/>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610600" cy="6400800"/>
          </a:xfrm>
        </p:spPr>
        <p:txBody>
          <a:bodyPr>
            <a:normAutofit/>
          </a:bodyPr>
          <a:lstStyle/>
          <a:p>
            <a:r>
              <a:rPr lang="en-IN" sz="3500" b="1" dirty="0" smtClean="0">
                <a:solidFill>
                  <a:schemeClr val="accent2">
                    <a:lumMod val="75000"/>
                  </a:schemeClr>
                </a:solidFill>
              </a:rPr>
              <a:t>Image Processing</a:t>
            </a:r>
          </a:p>
          <a:p>
            <a:r>
              <a:rPr lang="en-IN" sz="2400" dirty="0" smtClean="0"/>
              <a:t>MPEG supports four types of image coding. So macro blocks can be of following four types of images:</a:t>
            </a:r>
          </a:p>
          <a:p>
            <a:pPr>
              <a:buNone/>
            </a:pPr>
            <a:r>
              <a:rPr lang="en-US" sz="2400" dirty="0" smtClean="0"/>
              <a:t>                     1. </a:t>
            </a:r>
            <a:r>
              <a:rPr lang="en-IN" sz="2400" dirty="0" smtClean="0"/>
              <a:t>I frames (intra coded pictures)</a:t>
            </a:r>
          </a:p>
          <a:p>
            <a:pPr>
              <a:buNone/>
            </a:pPr>
            <a:r>
              <a:rPr lang="en-US" sz="2400" dirty="0" smtClean="0"/>
              <a:t>                     2. </a:t>
            </a:r>
            <a:r>
              <a:rPr lang="en-IN" sz="2400" dirty="0" smtClean="0"/>
              <a:t>P frames (predictive coded pictures)</a:t>
            </a:r>
          </a:p>
          <a:p>
            <a:pPr>
              <a:buNone/>
            </a:pPr>
            <a:r>
              <a:rPr lang="en-US" sz="2400" dirty="0" smtClean="0"/>
              <a:t>                     3. </a:t>
            </a:r>
            <a:r>
              <a:rPr lang="en-IN" sz="2400" dirty="0" smtClean="0"/>
              <a:t>B frames </a:t>
            </a:r>
            <a:r>
              <a:rPr lang="en-IN" sz="2400" dirty="0" smtClean="0"/>
              <a:t>(bidirectional </a:t>
            </a:r>
            <a:r>
              <a:rPr lang="en-IN" sz="2400" dirty="0" smtClean="0"/>
              <a:t>predictive coded pictures)</a:t>
            </a:r>
          </a:p>
          <a:p>
            <a:pPr>
              <a:buNone/>
            </a:pPr>
            <a:r>
              <a:rPr lang="en-US" sz="2400" dirty="0" smtClean="0"/>
              <a:t>                      4. </a:t>
            </a:r>
            <a:r>
              <a:rPr lang="en-IN" sz="2400" dirty="0" smtClean="0"/>
              <a:t>D frames (DC coded pictures)</a:t>
            </a:r>
          </a:p>
          <a:p>
            <a:pPr>
              <a:buNone/>
            </a:pPr>
            <a:endParaRPr lang="en-IN" sz="2400" dirty="0" smtClean="0"/>
          </a:p>
          <a:p>
            <a:r>
              <a:rPr lang="en-IN" sz="2400" dirty="0" smtClean="0">
                <a:solidFill>
                  <a:srgbClr val="7030A0"/>
                </a:solidFill>
              </a:rPr>
              <a:t>I frames (intra coded pictures) </a:t>
            </a:r>
            <a:r>
              <a:rPr lang="en-IN" sz="2400" dirty="0" smtClean="0"/>
              <a:t>are coded without using information about other frames (</a:t>
            </a:r>
            <a:r>
              <a:rPr lang="en-IN" sz="2400" dirty="0" err="1" smtClean="0"/>
              <a:t>intraframe</a:t>
            </a:r>
            <a:r>
              <a:rPr lang="en-IN" sz="2400" dirty="0" smtClean="0"/>
              <a:t> coding). An I frame is treated as a still image. The compression rate is thus the lowest within MPEG. I frames form the anchors for random access.</a:t>
            </a:r>
          </a:p>
          <a:p>
            <a:endParaRPr lang="en-IN"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705600"/>
          </a:xfrm>
        </p:spPr>
        <p:txBody>
          <a:bodyPr>
            <a:noAutofit/>
          </a:bodyPr>
          <a:lstStyle/>
          <a:p>
            <a:r>
              <a:rPr lang="en-IN" sz="2400" dirty="0" smtClean="0">
                <a:solidFill>
                  <a:srgbClr val="7030A0"/>
                </a:solidFill>
              </a:rPr>
              <a:t>P frames (predictive coded pictures) </a:t>
            </a:r>
            <a:r>
              <a:rPr lang="en-IN" sz="2400" dirty="0" smtClean="0"/>
              <a:t>require information about previous I and/or P frames for encoding and decoding. Decoding a P frame requires decompression of the last I frame and any intervening P frames. In return, the compression ratio is considerably higher than for I frames. A P frame allows the following P frame to be accessed if there are no intervening I frames.</a:t>
            </a:r>
          </a:p>
          <a:p>
            <a:pPr>
              <a:buNone/>
            </a:pPr>
            <a:endParaRPr lang="en-IN" sz="2400" dirty="0" smtClean="0"/>
          </a:p>
          <a:p>
            <a:r>
              <a:rPr lang="en-IN" sz="2400" dirty="0" smtClean="0">
                <a:solidFill>
                  <a:srgbClr val="7030A0"/>
                </a:solidFill>
              </a:rPr>
              <a:t>B frames (</a:t>
            </a:r>
            <a:r>
              <a:rPr lang="en-IN" sz="2400" dirty="0" err="1" smtClean="0">
                <a:solidFill>
                  <a:srgbClr val="7030A0"/>
                </a:solidFill>
              </a:rPr>
              <a:t>bidirectionally</a:t>
            </a:r>
            <a:r>
              <a:rPr lang="en-IN" sz="2400" dirty="0" smtClean="0">
                <a:solidFill>
                  <a:srgbClr val="7030A0"/>
                </a:solidFill>
              </a:rPr>
              <a:t> predictive coded pictures) </a:t>
            </a:r>
            <a:r>
              <a:rPr lang="en-IN" sz="2400" dirty="0" smtClean="0"/>
              <a:t>require information from previous and following I and/or P frames. B frames yield the highest compression ratio attainable in MPEG. A B frame is defined as the difference from a prediction based on a previous and a following I or P frame.</a:t>
            </a:r>
          </a:p>
          <a:p>
            <a:pPr>
              <a:buNone/>
            </a:pPr>
            <a:endParaRPr lang="en-IN" sz="2400" dirty="0" smtClean="0"/>
          </a:p>
          <a:p>
            <a:r>
              <a:rPr lang="en-IN" sz="2400" dirty="0" smtClean="0">
                <a:solidFill>
                  <a:srgbClr val="7030A0"/>
                </a:solidFill>
              </a:rPr>
              <a:t>D frames (DC coded pictures) </a:t>
            </a:r>
            <a:r>
              <a:rPr lang="en-IN" sz="2400" dirty="0" smtClean="0"/>
              <a:t>are intraframe-coded and can be used for efficient fast forward. During the DCT, only the DC-coefficients are coded; the AC-coefficients are ignored.</a:t>
            </a:r>
            <a:endParaRPr lang="en-IN" sz="2400"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1"/>
            <a:ext cx="8229600" cy="2514599"/>
          </a:xfrm>
        </p:spPr>
        <p:txBody>
          <a:bodyPr/>
          <a:lstStyle/>
          <a:p>
            <a:r>
              <a:rPr lang="en-IN" dirty="0" smtClean="0"/>
              <a:t>Example of MPEG Stream</a:t>
            </a:r>
          </a:p>
          <a:p>
            <a:pPr lvl="1"/>
            <a:r>
              <a:rPr lang="en-IN" sz="2200" dirty="0" smtClean="0"/>
              <a:t>B frames 2 3 4 are bi-directionally coded using I frame 1 and P frame 5Pframe 5 must be decoded before B frames 2 3 4</a:t>
            </a:r>
          </a:p>
          <a:p>
            <a:pPr lvl="1"/>
            <a:r>
              <a:rPr lang="en-IN" sz="2200" dirty="0" smtClean="0"/>
              <a:t>I frame 9 must be decoded before B frames 6 7 8</a:t>
            </a:r>
          </a:p>
          <a:p>
            <a:pPr lvl="1"/>
            <a:r>
              <a:rPr lang="en-IN" sz="2200" dirty="0" smtClean="0"/>
              <a:t>Frame order for transmission: 1 5 2 3 4 9 6 7 8</a:t>
            </a:r>
          </a:p>
          <a:p>
            <a:pPr lvl="1"/>
            <a:endParaRPr lang="en-IN" dirty="0" smtClean="0"/>
          </a:p>
          <a:p>
            <a:pPr>
              <a:buNone/>
            </a:pPr>
            <a:endParaRPr lang="en-IN" dirty="0" smtClean="0"/>
          </a:p>
        </p:txBody>
      </p:sp>
      <p:pic>
        <p:nvPicPr>
          <p:cNvPr id="1027" name="Picture 3"/>
          <p:cNvPicPr>
            <a:picLocks noChangeAspect="1" noChangeArrowheads="1"/>
          </p:cNvPicPr>
          <p:nvPr/>
        </p:nvPicPr>
        <p:blipFill>
          <a:blip r:embed="rId2"/>
          <a:srcRect/>
          <a:stretch>
            <a:fillRect/>
          </a:stretch>
        </p:blipFill>
        <p:spPr bwMode="auto">
          <a:xfrm>
            <a:off x="533400" y="2667000"/>
            <a:ext cx="8077200" cy="3962400"/>
          </a:xfrm>
          <a:prstGeom prst="rect">
            <a:avLst/>
          </a:prstGeom>
          <a:noFill/>
          <a:ln w="9525">
            <a:noFill/>
            <a:miter lim="800000"/>
            <a:headEnd/>
            <a:tailEnd/>
          </a:ln>
          <a:effectLst/>
        </p:spPr>
      </p:pic>
      <p:pic>
        <p:nvPicPr>
          <p:cNvPr id="4" name="Picture 3"/>
          <p:cNvPicPr>
            <a:picLocks noChangeAspect="1" noChangeArrowheads="1"/>
          </p:cNvPicPr>
          <p:nvPr/>
        </p:nvPicPr>
        <p:blipFill>
          <a:blip r:embed="rId2"/>
          <a:srcRect/>
          <a:stretch>
            <a:fillRect/>
          </a:stretch>
        </p:blipFill>
        <p:spPr bwMode="auto">
          <a:xfrm>
            <a:off x="685800" y="2819400"/>
            <a:ext cx="8077200" cy="396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2133600" y="457200"/>
            <a:ext cx="4953000" cy="4343400"/>
          </a:xfrm>
          <a:prstGeom prst="rect">
            <a:avLst/>
          </a:prstGeom>
          <a:noFill/>
          <a:ln w="9525">
            <a:noFill/>
            <a:miter lim="800000"/>
            <a:headEnd/>
            <a:tailEnd/>
          </a:ln>
          <a:effectLst/>
        </p:spPr>
      </p:pic>
      <p:sp>
        <p:nvSpPr>
          <p:cNvPr id="5" name="Rectangle 4"/>
          <p:cNvSpPr/>
          <p:nvPr/>
        </p:nvSpPr>
        <p:spPr>
          <a:xfrm>
            <a:off x="533400" y="4724400"/>
            <a:ext cx="8001000" cy="1631216"/>
          </a:xfrm>
          <a:prstGeom prst="rect">
            <a:avLst/>
          </a:prstGeom>
        </p:spPr>
        <p:txBody>
          <a:bodyPr wrap="square">
            <a:spAutoFit/>
          </a:bodyPr>
          <a:lstStyle/>
          <a:p>
            <a:pPr>
              <a:buFont typeface="Arial" pitchFamily="34" charset="0"/>
              <a:buChar char="•"/>
            </a:pPr>
            <a:r>
              <a:rPr lang="en-IN" sz="2000" dirty="0" smtClean="0"/>
              <a:t>For practical applications, the sequence IBBPBBPBBIBBPBBPBB</a:t>
            </a:r>
            <a:r>
              <a:rPr lang="en-IN" sz="2000" i="1" dirty="0" smtClean="0"/>
              <a:t>... has proven to be useful. This permits random access with a resolution of </a:t>
            </a:r>
            <a:r>
              <a:rPr lang="en-IN" sz="2000" dirty="0" smtClean="0"/>
              <a:t>nine still images (i.e., about 330ms) and still provides a very good compression ratio.</a:t>
            </a:r>
          </a:p>
          <a:p>
            <a:pPr>
              <a:buFont typeface="Arial" pitchFamily="34" charset="0"/>
              <a:buChar char="•"/>
            </a:pPr>
            <a:r>
              <a:rPr lang="en-IN" sz="2000" dirty="0" smtClean="0"/>
              <a:t>Every 15 images includes one I frame.</a:t>
            </a:r>
            <a:endParaRPr lang="en-IN" sz="2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00800"/>
          </a:xfrm>
        </p:spPr>
        <p:txBody>
          <a:bodyPr>
            <a:normAutofit/>
          </a:bodyPr>
          <a:lstStyle/>
          <a:p>
            <a:r>
              <a:rPr lang="en-IN" sz="2400" dirty="0" smtClean="0">
                <a:solidFill>
                  <a:schemeClr val="accent2">
                    <a:lumMod val="75000"/>
                  </a:schemeClr>
                </a:solidFill>
              </a:rPr>
              <a:t>The following requirements apply to compression techniques used for “</a:t>
            </a:r>
            <a:r>
              <a:rPr lang="en-IN" sz="2400" i="1" dirty="0" smtClean="0">
                <a:solidFill>
                  <a:schemeClr val="accent2">
                    <a:lumMod val="75000"/>
                  </a:schemeClr>
                </a:solidFill>
              </a:rPr>
              <a:t>R</a:t>
            </a:r>
            <a:r>
              <a:rPr lang="en-IN" sz="2400" dirty="0" smtClean="0">
                <a:solidFill>
                  <a:schemeClr val="accent2">
                    <a:lumMod val="75000"/>
                  </a:schemeClr>
                </a:solidFill>
              </a:rPr>
              <a:t>etrieval” mode applications:</a:t>
            </a:r>
          </a:p>
          <a:p>
            <a:pPr>
              <a:buNone/>
            </a:pPr>
            <a:endParaRPr lang="en-IN" b="1" dirty="0" smtClean="0"/>
          </a:p>
          <a:p>
            <a:r>
              <a:rPr lang="en-IN" sz="2200" dirty="0" smtClean="0"/>
              <a:t>Fast forward and fast rewind with simultaneous display (or playback) of the data should be possible, so that individual passages can be sought and found quicker.</a:t>
            </a:r>
          </a:p>
          <a:p>
            <a:pPr>
              <a:buNone/>
            </a:pPr>
            <a:endParaRPr lang="en-IN" sz="2200" b="1" dirty="0" smtClean="0"/>
          </a:p>
          <a:p>
            <a:r>
              <a:rPr lang="en-IN" sz="2200" dirty="0" smtClean="0"/>
              <a:t>Random access to single images or audio passages in a data stream should be possible in less than half a second. </a:t>
            </a:r>
          </a:p>
          <a:p>
            <a:pPr>
              <a:buNone/>
            </a:pPr>
            <a:endParaRPr lang="en-IN" sz="2200" b="1" dirty="0" smtClean="0"/>
          </a:p>
          <a:p>
            <a:r>
              <a:rPr lang="en-IN" sz="2200" dirty="0" smtClean="0"/>
              <a:t>Decompression of images, video, or audio passages should be possible without interpreting all preceding data. This allows random access and editing.</a:t>
            </a:r>
            <a:endParaRPr lang="en-IN" sz="2200"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normAutofit/>
          </a:bodyPr>
          <a:lstStyle/>
          <a:p>
            <a:r>
              <a:rPr lang="en-IN" sz="2400" dirty="0" smtClean="0">
                <a:solidFill>
                  <a:srgbClr val="00B050"/>
                </a:solidFill>
              </a:rPr>
              <a:t>The following detailed description of image processing, quantization and entropy encoding distinguishes the four image types.</a:t>
            </a:r>
          </a:p>
          <a:p>
            <a:pPr>
              <a:buNone/>
            </a:pPr>
            <a:endParaRPr lang="en-IN" sz="2000" dirty="0" smtClean="0"/>
          </a:p>
          <a:p>
            <a:r>
              <a:rPr lang="en-US" sz="2400" b="1" dirty="0" smtClean="0">
                <a:solidFill>
                  <a:srgbClr val="7030A0"/>
                </a:solidFill>
              </a:rPr>
              <a:t>I frame</a:t>
            </a:r>
          </a:p>
          <a:p>
            <a:r>
              <a:rPr lang="en-US" sz="2400" dirty="0" smtClean="0"/>
              <a:t>I frame are encoded by performing a DCT on the 8x8 blocks defined with in the macro block.</a:t>
            </a:r>
          </a:p>
          <a:p>
            <a:r>
              <a:rPr lang="en-US" sz="2400" dirty="0" smtClean="0"/>
              <a:t>The DC coefficients are then DPCM coded and the differences between consecutive blocks of each components are calculated and transformed into variable length code words.</a:t>
            </a:r>
          </a:p>
          <a:p>
            <a:r>
              <a:rPr lang="en-US" sz="2400" dirty="0" smtClean="0"/>
              <a:t>Ac coefficients are run length encoded and then transformed into variable length code word. </a:t>
            </a:r>
            <a:endParaRPr lang="en-IN" sz="2400" dirty="0" smtClean="0"/>
          </a:p>
          <a:p>
            <a:pPr>
              <a:buNone/>
            </a:pPr>
            <a:endParaRPr lang="en-US" sz="2000" dirty="0" smtClean="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400800"/>
          </a:xfrm>
        </p:spPr>
        <p:txBody>
          <a:bodyPr>
            <a:normAutofit lnSpcReduction="10000"/>
          </a:bodyPr>
          <a:lstStyle/>
          <a:p>
            <a:r>
              <a:rPr lang="en-IN" sz="2600" b="1" dirty="0" smtClean="0">
                <a:solidFill>
                  <a:srgbClr val="7030A0"/>
                </a:solidFill>
              </a:rPr>
              <a:t>P Frames</a:t>
            </a:r>
          </a:p>
          <a:p>
            <a:r>
              <a:rPr lang="en-US" sz="2600" dirty="0" smtClean="0">
                <a:solidFill>
                  <a:schemeClr val="tx1">
                    <a:lumMod val="95000"/>
                    <a:lumOff val="5000"/>
                  </a:schemeClr>
                </a:solidFill>
              </a:rPr>
              <a:t>In consecutive images, some areas of the images often shift(move), but do not change.</a:t>
            </a:r>
            <a:endParaRPr lang="en-IN" sz="2600" dirty="0" smtClean="0">
              <a:solidFill>
                <a:schemeClr val="tx1">
                  <a:lumMod val="95000"/>
                  <a:lumOff val="5000"/>
                </a:schemeClr>
              </a:solidFill>
            </a:endParaRPr>
          </a:p>
          <a:p>
            <a:r>
              <a:rPr lang="en-IN" sz="2400" dirty="0" smtClean="0"/>
              <a:t>To encode a block, the most similar macro block in the preceding image must be determined. </a:t>
            </a:r>
          </a:p>
          <a:p>
            <a:r>
              <a:rPr lang="en-IN" sz="2400" dirty="0" smtClean="0"/>
              <a:t>Most similar block: Differences between the absolute values of the luminance component for each macro block in the preceding image. The macro block with the lowest sum of differences is the most similar.</a:t>
            </a:r>
          </a:p>
          <a:p>
            <a:r>
              <a:rPr lang="en-IN" sz="2400" dirty="0" smtClean="0"/>
              <a:t>For each block motion vector is generated. Only the motion vector (the spatial difference between the two macro blocks) and the small difference between the macro blocks need to be encoded.</a:t>
            </a:r>
          </a:p>
          <a:p>
            <a:r>
              <a:rPr lang="en-IN" sz="2400" dirty="0" smtClean="0"/>
              <a:t>The coder essentially decides whether to code a macro block </a:t>
            </a:r>
            <a:r>
              <a:rPr lang="en-IN" sz="2400" dirty="0" err="1" smtClean="0"/>
              <a:t>predictively</a:t>
            </a:r>
            <a:r>
              <a:rPr lang="en-IN" sz="2400" dirty="0" smtClean="0"/>
              <a:t> or like an I frame and whether it should be coded with a motion vector.</a:t>
            </a:r>
            <a:endParaRPr lang="en-IN" sz="2400" b="1" dirty="0" smtClean="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77000"/>
          </a:xfrm>
        </p:spPr>
        <p:txBody>
          <a:bodyPr>
            <a:noAutofit/>
          </a:bodyPr>
          <a:lstStyle/>
          <a:p>
            <a:r>
              <a:rPr lang="en-IN" sz="2400" dirty="0" smtClean="0"/>
              <a:t>In coding P-frame-specific macro blocks, differences between macro blocks as well as the motion vector need to be considered. </a:t>
            </a:r>
          </a:p>
          <a:p>
            <a:r>
              <a:rPr lang="en-IN" sz="2400" dirty="0" smtClean="0"/>
              <a:t>The difference values between all six 8×8 pixel blocks of a macro block being coded and the best matching macro block are transformed using a two-dimensional DCT. </a:t>
            </a:r>
          </a:p>
          <a:p>
            <a:r>
              <a:rPr lang="en-IN" sz="2400" dirty="0" smtClean="0"/>
              <a:t>Further data reduction is achieved by inserting a six-bit value into the encoded data stream. Otherwise, the DC- and AC-coefficients are then encoded using the same technique. </a:t>
            </a:r>
          </a:p>
          <a:p>
            <a:r>
              <a:rPr lang="en-IN" sz="2400" dirty="0" smtClean="0"/>
              <a:t>Next, run-length encoding is applied and a variable length coding is determined according to an algorithm similar to Huffman. </a:t>
            </a:r>
          </a:p>
          <a:p>
            <a:r>
              <a:rPr lang="en-IN" sz="2400" dirty="0" smtClean="0"/>
              <a:t>Since motion vectors of adjacent macro blocks often differ only slightly, they are DPCM coded. </a:t>
            </a:r>
          </a:p>
          <a:p>
            <a:r>
              <a:rPr lang="en-IN" sz="2400" dirty="0" smtClean="0"/>
              <a:t>The result is again transformed using a table; a subsequent calculation performs a transformation into variable-length coded words.</a:t>
            </a:r>
            <a:endParaRPr lang="en-IN" sz="2400"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normAutofit/>
          </a:bodyPr>
          <a:lstStyle/>
          <a:p>
            <a:r>
              <a:rPr lang="en-IN" sz="2400" b="1" dirty="0" smtClean="0">
                <a:solidFill>
                  <a:srgbClr val="7030A0"/>
                </a:solidFill>
              </a:rPr>
              <a:t>B Frames</a:t>
            </a:r>
          </a:p>
          <a:p>
            <a:r>
              <a:rPr lang="en-IN" sz="2400" dirty="0" smtClean="0"/>
              <a:t>In addition to the previous P or I frame, B-frame prediction takes into account the following P or I frame.</a:t>
            </a:r>
          </a:p>
          <a:p>
            <a:r>
              <a:rPr lang="en-US" sz="2400" dirty="0" smtClean="0"/>
              <a:t>Macro blocks can be derived from </a:t>
            </a:r>
            <a:r>
              <a:rPr lang="en-IN" sz="2400" dirty="0" smtClean="0"/>
              <a:t>macro blocks of previous and following p and/or I frame.</a:t>
            </a:r>
          </a:p>
          <a:p>
            <a:r>
              <a:rPr lang="en-US" sz="2400" dirty="0" smtClean="0"/>
              <a:t>A prediction can be interpolate two similar macro blocks. In this case, two motion vector are encoded and one difference block is determined b/n the macro blocks to be encoded and the interpolated macro block.</a:t>
            </a:r>
          </a:p>
          <a:p>
            <a:r>
              <a:rPr lang="en-US" sz="2400" dirty="0" smtClean="0"/>
              <a:t>Subsequent quantization and entropy encoding are performed as for P-frame specific macro block. </a:t>
            </a:r>
          </a:p>
          <a:p>
            <a:r>
              <a:rPr lang="en-US" sz="2400" dirty="0" smtClean="0"/>
              <a:t>Since B frame cannot serve as reference frames for subsequent decoding, they need not be stored in the decoder.</a:t>
            </a:r>
            <a:endParaRPr lang="en-IN" sz="2400" dirty="0" smtClean="0"/>
          </a:p>
          <a:p>
            <a:endParaRPr lang="en-US" sz="2000" dirty="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304800" y="228600"/>
            <a:ext cx="8610600" cy="64007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normAutofit/>
          </a:bodyPr>
          <a:lstStyle/>
          <a:p>
            <a:r>
              <a:rPr lang="en-IN" sz="2600" b="1" dirty="0" smtClean="0">
                <a:solidFill>
                  <a:srgbClr val="7030A0"/>
                </a:solidFill>
              </a:rPr>
              <a:t>D Frames</a:t>
            </a:r>
          </a:p>
          <a:p>
            <a:r>
              <a:rPr lang="en-IN" sz="2400" dirty="0" smtClean="0"/>
              <a:t>D frames contain only the low-frequency components of an image. </a:t>
            </a:r>
          </a:p>
          <a:p>
            <a:r>
              <a:rPr lang="en-IN" sz="2400" dirty="0" smtClean="0"/>
              <a:t>A D-frame always consists of one type of macro block and only the DC-coefficients of the DCT are coded. </a:t>
            </a:r>
          </a:p>
          <a:p>
            <a:r>
              <a:rPr lang="en-IN" sz="2400" dirty="0" smtClean="0"/>
              <a:t>D frames are used for fast-forward display. This could also be realized by a suitable placement of I frames. For fast-forward, I frames must appear periodically in the data stream. </a:t>
            </a:r>
          </a:p>
          <a:p>
            <a:r>
              <a:rPr lang="en-IN" sz="2400" dirty="0" smtClean="0"/>
              <a:t>In MPEG, slow-rewind playback requires considerable storage. All images in a so-called group of pictures must decoded forwards and stored before they can be displayed in reverse.</a:t>
            </a:r>
          </a:p>
          <a:p>
            <a:endParaRPr lang="en-IN"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00800"/>
          </a:xfrm>
        </p:spPr>
        <p:txBody>
          <a:bodyPr/>
          <a:lstStyle/>
          <a:p>
            <a:r>
              <a:rPr lang="en-IN" b="1" dirty="0" smtClean="0">
                <a:solidFill>
                  <a:srgbClr val="C00000"/>
                </a:solidFill>
              </a:rPr>
              <a:t>Quantization</a:t>
            </a:r>
          </a:p>
          <a:p>
            <a:r>
              <a:rPr lang="en-IN" sz="2400" dirty="0" smtClean="0"/>
              <a:t>Concerning quantization, it should be noted that AC-coefficients of B and P frames are usually very large values, where as those of I frames are very small. </a:t>
            </a:r>
          </a:p>
          <a:p>
            <a:r>
              <a:rPr lang="en-IN" sz="2400" dirty="0" smtClean="0"/>
              <a:t>MPEG quantization  adjusts itself accordingly. </a:t>
            </a:r>
          </a:p>
          <a:p>
            <a:r>
              <a:rPr lang="en-IN" sz="2400" dirty="0" smtClean="0"/>
              <a:t>If the data rate increases too much quantization becomes more coarse. </a:t>
            </a:r>
          </a:p>
          <a:p>
            <a:r>
              <a:rPr lang="en-IN" sz="2400" dirty="0" smtClean="0"/>
              <a:t>If the data rate falls, then quantization is performed with finer granularity.</a:t>
            </a:r>
            <a:endParaRPr lang="en-IN" sz="2400"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324600"/>
          </a:xfrm>
        </p:spPr>
        <p:txBody>
          <a:bodyPr>
            <a:normAutofit lnSpcReduction="10000"/>
          </a:bodyPr>
          <a:lstStyle/>
          <a:p>
            <a:r>
              <a:rPr lang="en-IN" b="1" dirty="0" smtClean="0">
                <a:solidFill>
                  <a:srgbClr val="C00000"/>
                </a:solidFill>
              </a:rPr>
              <a:t>Audio Coding</a:t>
            </a:r>
          </a:p>
          <a:p>
            <a:r>
              <a:rPr lang="en-IN" sz="2400" dirty="0" smtClean="0"/>
              <a:t>The most important criterion is the choice of sample rate of 44.1kHz or 48kHz (additionally 32kHz) at 16bits per sample value. Each audio signal is compressed to either 64, 96, 128, or 192Kbit/s.</a:t>
            </a:r>
          </a:p>
          <a:p>
            <a:r>
              <a:rPr lang="en-US" sz="2400" dirty="0" smtClean="0"/>
              <a:t>Three quality levels (layers) are defined with different encoding and decoding complexity.</a:t>
            </a:r>
          </a:p>
          <a:p>
            <a:r>
              <a:rPr lang="en-US" sz="2400" dirty="0" smtClean="0"/>
              <a:t>A transformation into the frequency domain is applied for audio uses Fast Fourier Transformation(FFT).</a:t>
            </a:r>
          </a:p>
          <a:p>
            <a:r>
              <a:rPr lang="en-IN" sz="2400" dirty="0" smtClean="0"/>
              <a:t>The relevant portion of the spectrum is divided into 32 nonoverlapping </a:t>
            </a:r>
            <a:r>
              <a:rPr lang="en-IN" sz="2400" dirty="0" err="1" smtClean="0"/>
              <a:t>subbands</a:t>
            </a:r>
            <a:r>
              <a:rPr lang="en-IN" sz="2400" dirty="0" smtClean="0"/>
              <a:t>. The audio signal is thus split into 32 </a:t>
            </a:r>
            <a:r>
              <a:rPr lang="en-IN" sz="2400" dirty="0" err="1" smtClean="0"/>
              <a:t>subbands</a:t>
            </a:r>
            <a:r>
              <a:rPr lang="en-IN" sz="2400" dirty="0" smtClean="0"/>
              <a:t>. </a:t>
            </a:r>
          </a:p>
          <a:p>
            <a:r>
              <a:rPr lang="en-IN" sz="2400" dirty="0" smtClean="0"/>
              <a:t>Different components of the spectrum can then be quantized differently. </a:t>
            </a:r>
          </a:p>
          <a:p>
            <a:r>
              <a:rPr lang="en-IN" sz="2400" dirty="0" smtClean="0"/>
              <a:t>In parallel with the actual FFT, the noise level in each </a:t>
            </a:r>
            <a:r>
              <a:rPr lang="en-IN" sz="2400" dirty="0" err="1" smtClean="0"/>
              <a:t>subband</a:t>
            </a:r>
            <a:r>
              <a:rPr lang="en-IN" sz="2400" dirty="0" smtClean="0"/>
              <a:t> is determined using a psychoacoustic model</a:t>
            </a:r>
            <a:r>
              <a:rPr lang="en-IN" sz="2400" i="1" dirty="0" smtClean="0"/>
              <a:t>.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lstStyle/>
          <a:p>
            <a:r>
              <a:rPr lang="en-IN" sz="2400" i="1" dirty="0" smtClean="0"/>
              <a:t>At a </a:t>
            </a:r>
            <a:r>
              <a:rPr lang="en-IN" sz="2400" dirty="0" smtClean="0"/>
              <a:t>higher noise level, a coarser quantization is performed. A lower noise level results in finer quantization. </a:t>
            </a:r>
          </a:p>
          <a:p>
            <a:r>
              <a:rPr lang="en-IN" sz="2400" dirty="0" smtClean="0"/>
              <a:t>In the first and second layers, the appropriately quantized spectral components are simply PCM-encoded. The third layer additionally performs Huffman coding.</a:t>
            </a:r>
          </a:p>
          <a:p>
            <a:r>
              <a:rPr lang="en-IN" sz="2400" dirty="0" smtClean="0"/>
              <a:t>Each layer defines 14 fixed bit rates for the coded audio data stream, which in MPEG are addressed by a bit rate index.</a:t>
            </a:r>
          </a:p>
          <a:p>
            <a:endParaRPr lang="en-IN"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1371600" y="381000"/>
            <a:ext cx="6400800" cy="5843588"/>
          </a:xfrm>
          <a:prstGeom prst="rect">
            <a:avLst/>
          </a:prstGeom>
          <a:noFill/>
          <a:ln w="9525">
            <a:noFill/>
            <a:miter lim="800000"/>
            <a:headEnd/>
            <a:tailEnd/>
          </a:ln>
          <a:effectLst/>
        </p:spPr>
      </p:pic>
      <p:sp>
        <p:nvSpPr>
          <p:cNvPr id="5" name="Rectangle 4"/>
          <p:cNvSpPr/>
          <p:nvPr/>
        </p:nvSpPr>
        <p:spPr>
          <a:xfrm>
            <a:off x="1600200" y="6172200"/>
            <a:ext cx="3098220" cy="369332"/>
          </a:xfrm>
          <a:prstGeom prst="rect">
            <a:avLst/>
          </a:prstGeom>
        </p:spPr>
        <p:txBody>
          <a:bodyPr wrap="none">
            <a:spAutoFit/>
          </a:bodyPr>
          <a:lstStyle/>
          <a:p>
            <a:r>
              <a:rPr lang="en-IN" b="1" dirty="0" smtClean="0"/>
              <a:t>Figure . MPEG audio encoding.</a:t>
            </a:r>
            <a:endParaRPr lang="en-IN"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1546</TotalTime>
  <Words>12464</Words>
  <Application>Microsoft Office PowerPoint</Application>
  <PresentationFormat>On-screen Show (4:3)</PresentationFormat>
  <Paragraphs>851</Paragraphs>
  <Slides>138</Slides>
  <Notes>2</Notes>
  <HiddenSlides>0</HiddenSlides>
  <MMClips>0</MMClips>
  <ScaleCrop>false</ScaleCrop>
  <HeadingPairs>
    <vt:vector size="4" baseType="variant">
      <vt:variant>
        <vt:lpstr>Theme</vt:lpstr>
      </vt:variant>
      <vt:variant>
        <vt:i4>1</vt:i4>
      </vt:variant>
      <vt:variant>
        <vt:lpstr>Slide Titles</vt:lpstr>
      </vt:variant>
      <vt:variant>
        <vt:i4>138</vt:i4>
      </vt:variant>
    </vt:vector>
  </HeadingPairs>
  <TitlesOfParts>
    <vt:vector size="139" baseType="lpstr">
      <vt:lpstr>Office Theme</vt:lpstr>
      <vt:lpstr>Data Compression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H.261 (p×64) and H.263</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MPEG-4 Example</vt:lpstr>
      <vt:lpstr>MPEG-4 Example</vt:lpstr>
      <vt:lpstr>Slide 134</vt:lpstr>
      <vt:lpstr>Slide 135</vt:lpstr>
      <vt:lpstr>Slide 136</vt:lpstr>
      <vt:lpstr>Slide 137</vt:lpstr>
      <vt:lpstr>Slide 138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Compression </dc:title>
  <dc:creator>roopa</dc:creator>
  <cp:lastModifiedBy>ise 2</cp:lastModifiedBy>
  <cp:revision>118</cp:revision>
  <dcterms:created xsi:type="dcterms:W3CDTF">2006-08-16T00:00:00Z</dcterms:created>
  <dcterms:modified xsi:type="dcterms:W3CDTF">2017-04-18T04:55:43Z</dcterms:modified>
</cp:coreProperties>
</file>